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1"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32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3BED142-71DC-40E5-B1AE-553227084E2F}" type="datetimeFigureOut">
              <a:rPr lang="it-IT" smtClean="0"/>
              <a:t>20/09/2014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3241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BED142-71DC-40E5-B1AE-553227084E2F}" type="datetimeFigureOut">
              <a:rPr lang="it-IT" smtClean="0"/>
              <a:t>20/09/2014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260312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BED142-71DC-40E5-B1AE-553227084E2F}" type="datetimeFigureOut">
              <a:rPr lang="it-IT" smtClean="0"/>
              <a:t>20/09/2014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367050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BED142-71DC-40E5-B1AE-553227084E2F}" type="datetimeFigureOut">
              <a:rPr lang="it-IT" smtClean="0"/>
              <a:t>20/09/2014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165213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3BED142-71DC-40E5-B1AE-553227084E2F}" type="datetimeFigureOut">
              <a:rPr lang="it-IT" smtClean="0"/>
              <a:t>20/09/2014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383729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3BED142-71DC-40E5-B1AE-553227084E2F}" type="datetimeFigureOut">
              <a:rPr lang="it-IT" smtClean="0"/>
              <a:t>20/09/2014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179401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3BED142-71DC-40E5-B1AE-553227084E2F}" type="datetimeFigureOut">
              <a:rPr lang="it-IT" smtClean="0"/>
              <a:t>20/09/2014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25516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3BED142-71DC-40E5-B1AE-553227084E2F}" type="datetimeFigureOut">
              <a:rPr lang="it-IT" smtClean="0"/>
              <a:t>20/09/2014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339618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BED142-71DC-40E5-B1AE-553227084E2F}" type="datetimeFigureOut">
              <a:rPr lang="it-IT" smtClean="0"/>
              <a:t>20/09/2014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217803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BED142-71DC-40E5-B1AE-553227084E2F}" type="datetimeFigureOut">
              <a:rPr lang="it-IT" smtClean="0"/>
              <a:t>20/09/2014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214195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BED142-71DC-40E5-B1AE-553227084E2F}" type="datetimeFigureOut">
              <a:rPr lang="it-IT" smtClean="0"/>
              <a:t>20/09/2014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A24E05-2738-4E68-A9E8-A0ACFEF09753}" type="slidenum">
              <a:rPr lang="it-IT" smtClean="0"/>
              <a:t>‹N›</a:t>
            </a:fld>
            <a:endParaRPr lang="it-IT"/>
          </a:p>
        </p:txBody>
      </p:sp>
    </p:spTree>
    <p:extLst>
      <p:ext uri="{BB962C8B-B14F-4D97-AF65-F5344CB8AC3E}">
        <p14:creationId xmlns:p14="http://schemas.microsoft.com/office/powerpoint/2010/main" val="350747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ED142-71DC-40E5-B1AE-553227084E2F}" type="datetimeFigureOut">
              <a:rPr lang="it-IT" smtClean="0"/>
              <a:t>20/09/2014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24E05-2738-4E68-A9E8-A0ACFEF09753}" type="slidenum">
              <a:rPr lang="it-IT" smtClean="0"/>
              <a:t>‹N›</a:t>
            </a:fld>
            <a:endParaRPr lang="it-IT"/>
          </a:p>
        </p:txBody>
      </p:sp>
    </p:spTree>
    <p:extLst>
      <p:ext uri="{BB962C8B-B14F-4D97-AF65-F5344CB8AC3E}">
        <p14:creationId xmlns:p14="http://schemas.microsoft.com/office/powerpoint/2010/main" val="34157926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3200" b="1" dirty="0" smtClean="0">
                <a:latin typeface="+mn-lt"/>
                <a:cs typeface="Arial" panose="020B0604020202020204" pitchFamily="34" charset="0"/>
              </a:rPr>
              <a:t>I greci: storia di una civiltà attraverso i suoi teatri </a:t>
            </a:r>
            <a:endParaRPr lang="it-IT" sz="3200" b="1" dirty="0">
              <a:latin typeface="+mn-lt"/>
              <a:cs typeface="Arial" panose="020B0604020202020204" pitchFamily="34" charset="0"/>
            </a:endParaRPr>
          </a:p>
        </p:txBody>
      </p:sp>
      <p:sp>
        <p:nvSpPr>
          <p:cNvPr id="6" name="Segnaposto contenuto 5"/>
          <p:cNvSpPr>
            <a:spLocks noGrp="1"/>
          </p:cNvSpPr>
          <p:nvPr>
            <p:ph sz="half" idx="2"/>
          </p:nvPr>
        </p:nvSpPr>
        <p:spPr>
          <a:xfrm>
            <a:off x="631598" y="1772816"/>
            <a:ext cx="8116866" cy="4383336"/>
          </a:xfrm>
        </p:spPr>
        <p:txBody>
          <a:bodyPr>
            <a:normAutofit/>
          </a:bodyPr>
          <a:lstStyle/>
          <a:p>
            <a:pPr algn="just"/>
            <a:endParaRPr lang="it-IT" sz="3200" b="1" dirty="0" smtClean="0">
              <a:solidFill>
                <a:srgbClr val="FF0000"/>
              </a:solidFill>
            </a:endParaRPr>
          </a:p>
          <a:p>
            <a:pPr marL="0" indent="0" algn="just">
              <a:buNone/>
            </a:pPr>
            <a:r>
              <a:rPr lang="it-IT" sz="3200" b="1" dirty="0" smtClean="0">
                <a:solidFill>
                  <a:schemeClr val="bg1"/>
                </a:solidFill>
              </a:rPr>
              <a:t>ATENE:  Secondo i pochi documenti storici noti, pare che quando ad Atene cominciarono le rappresentazioni teatrali, attorno al 534 a.C., esse avvenissero nell'agorà poiché non esistevano ancora i teatri.</a:t>
            </a:r>
            <a:endParaRPr lang="it-IT" sz="3200" b="1" dirty="0">
              <a:solidFill>
                <a:schemeClr val="bg1"/>
              </a:solidFill>
            </a:endParaRPr>
          </a:p>
        </p:txBody>
      </p:sp>
    </p:spTree>
    <p:extLst>
      <p:ext uri="{BB962C8B-B14F-4D97-AF65-F5344CB8AC3E}">
        <p14:creationId xmlns:p14="http://schemas.microsoft.com/office/powerpoint/2010/main" val="40424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anim calcmode="lin" valueType="num">
                                      <p:cBhvr>
                                        <p:cTn id="1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001"/>
            <a:ext cx="8229600" cy="1143000"/>
          </a:xfrm>
        </p:spPr>
        <p:txBody>
          <a:bodyPr>
            <a:normAutofit/>
          </a:bodyPr>
          <a:lstStyle/>
          <a:p>
            <a:r>
              <a:rPr lang="it-IT" sz="2800" b="1" dirty="0">
                <a:solidFill>
                  <a:srgbClr val="FF0000"/>
                </a:solidFill>
              </a:rPr>
              <a:t>Puglia : Egnazia </a:t>
            </a:r>
          </a:p>
        </p:txBody>
      </p:sp>
      <p:sp>
        <p:nvSpPr>
          <p:cNvPr id="4" name="Segnaposto contenuto 3"/>
          <p:cNvSpPr>
            <a:spLocks noGrp="1"/>
          </p:cNvSpPr>
          <p:nvPr>
            <p:ph sz="half" idx="2"/>
          </p:nvPr>
        </p:nvSpPr>
        <p:spPr>
          <a:xfrm>
            <a:off x="107504" y="2174875"/>
            <a:ext cx="3384376" cy="3951288"/>
          </a:xfrm>
        </p:spPr>
        <p:txBody>
          <a:bodyPr>
            <a:normAutofit/>
          </a:bodyPr>
          <a:lstStyle/>
          <a:p>
            <a:pPr marL="0" indent="0">
              <a:buNone/>
            </a:pPr>
            <a:r>
              <a:rPr lang="it-IT" dirty="0" smtClean="0"/>
              <a:t>Traccia archeologica del teatro: elementi decorativi che attestano(documentano) l’uso del teatro anche per rappresentazioni musicali.  Si notano in bassorilievo strumenti musicali (cembalo, tamburelli etc.) </a:t>
            </a:r>
            <a:endParaRPr lang="it-IT" dirty="0"/>
          </a:p>
        </p:txBody>
      </p:sp>
      <p:pic>
        <p:nvPicPr>
          <p:cNvPr id="1026" name="Picture 2" descr="C:\Users\tempo normale\Desktop\AGNESE COLLE\TEATRI ANTICHI\EGNAZIA (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2348880"/>
            <a:ext cx="5436096"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4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a:bodyPr>
          <a:lstStyle/>
          <a:p>
            <a:r>
              <a:rPr lang="it-IT" sz="2800" b="1" dirty="0" smtClean="0">
                <a:solidFill>
                  <a:srgbClr val="FF0000"/>
                </a:solidFill>
              </a:rPr>
              <a:t>Sicilia: Eraclea </a:t>
            </a:r>
            <a:r>
              <a:rPr lang="it-IT" sz="2800" b="1" dirty="0" err="1" smtClean="0">
                <a:solidFill>
                  <a:srgbClr val="FF0000"/>
                </a:solidFill>
              </a:rPr>
              <a:t>Minoa</a:t>
            </a:r>
            <a:r>
              <a:rPr lang="it-IT" sz="2800" b="1" dirty="0" smtClean="0">
                <a:solidFill>
                  <a:srgbClr val="FF0000"/>
                </a:solidFill>
              </a:rPr>
              <a:t> </a:t>
            </a:r>
            <a:endParaRPr lang="it-IT" sz="2800" b="1" dirty="0">
              <a:solidFill>
                <a:srgbClr val="FF0000"/>
              </a:solidFill>
            </a:endParaRPr>
          </a:p>
        </p:txBody>
      </p:sp>
      <p:sp>
        <p:nvSpPr>
          <p:cNvPr id="4" name="Segnaposto contenuto 3"/>
          <p:cNvSpPr>
            <a:spLocks noGrp="1"/>
          </p:cNvSpPr>
          <p:nvPr>
            <p:ph sz="half" idx="2"/>
          </p:nvPr>
        </p:nvSpPr>
        <p:spPr>
          <a:xfrm>
            <a:off x="179512" y="2174875"/>
            <a:ext cx="2952328" cy="3951288"/>
          </a:xfrm>
        </p:spPr>
        <p:txBody>
          <a:bodyPr/>
          <a:lstStyle/>
          <a:p>
            <a:pPr marL="0" indent="0">
              <a:buNone/>
            </a:pPr>
            <a:r>
              <a:rPr lang="it-IT" dirty="0" smtClean="0"/>
              <a:t>il </a:t>
            </a:r>
            <a:r>
              <a:rPr lang="it-IT" dirty="0"/>
              <a:t>Teatro GRECO, costruito alla fine del  V° sec.  a.C., che si apre con la cavea, divisa in nove settori a dieci gradoni, </a:t>
            </a:r>
            <a:r>
              <a:rPr lang="it-IT" dirty="0" smtClean="0"/>
              <a:t>rivolto verso </a:t>
            </a:r>
            <a:r>
              <a:rPr lang="it-IT" dirty="0"/>
              <a:t>il Mare </a:t>
            </a:r>
            <a:r>
              <a:rPr lang="it-IT" dirty="0" smtClean="0"/>
              <a:t>Mediterraneo.</a:t>
            </a:r>
            <a:endParaRPr lang="it-IT" dirty="0"/>
          </a:p>
        </p:txBody>
      </p:sp>
      <p:pic>
        <p:nvPicPr>
          <p:cNvPr id="2050" name="Picture 2" descr="C:\Users\tempo normale\Desktop\AGNESE COLLE\TEATRI ANTICHI\ERACLEA minoa SICI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582" y="1268760"/>
            <a:ext cx="409524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800" b="1" dirty="0">
                <a:solidFill>
                  <a:srgbClr val="FF0000"/>
                </a:solidFill>
              </a:rPr>
              <a:t>Sicilia: Eraclea </a:t>
            </a:r>
            <a:r>
              <a:rPr lang="it-IT" sz="2800" b="1" dirty="0" err="1">
                <a:solidFill>
                  <a:srgbClr val="FF0000"/>
                </a:solidFill>
              </a:rPr>
              <a:t>Minoa</a:t>
            </a:r>
            <a:r>
              <a:rPr lang="it-IT" sz="2800" b="1" dirty="0">
                <a:solidFill>
                  <a:srgbClr val="FF0000"/>
                </a:solidFill>
              </a:rPr>
              <a:t> </a:t>
            </a:r>
          </a:p>
        </p:txBody>
      </p:sp>
      <p:sp>
        <p:nvSpPr>
          <p:cNvPr id="4" name="Segnaposto contenuto 3"/>
          <p:cNvSpPr>
            <a:spLocks noGrp="1"/>
          </p:cNvSpPr>
          <p:nvPr>
            <p:ph sz="half" idx="2"/>
          </p:nvPr>
        </p:nvSpPr>
        <p:spPr>
          <a:xfrm>
            <a:off x="107504" y="1700808"/>
            <a:ext cx="3250704" cy="4425355"/>
          </a:xfrm>
        </p:spPr>
        <p:txBody>
          <a:bodyPr/>
          <a:lstStyle/>
          <a:p>
            <a:pPr marL="0" indent="0">
              <a:buNone/>
            </a:pPr>
            <a:r>
              <a:rPr lang="it-IT" dirty="0" smtClean="0"/>
              <a:t>Una piccola città, un migliaio o meno di </a:t>
            </a:r>
            <a:r>
              <a:rPr lang="it-IT" dirty="0"/>
              <a:t>emigrati dalla patria greca fondano la cittadina alla sommità della scogliera bianchissima che attrae i naviganti. E si fanno un </a:t>
            </a:r>
            <a:r>
              <a:rPr lang="it-IT" dirty="0" smtClean="0"/>
              <a:t>teatro che guarda verso il mare Mediterraneo.</a:t>
            </a:r>
            <a:endParaRPr lang="it-IT" dirty="0"/>
          </a:p>
        </p:txBody>
      </p:sp>
      <p:pic>
        <p:nvPicPr>
          <p:cNvPr id="3074" name="Picture 2" descr="C:\Users\tempo normale\Desktop\AGNESE COLLE\TEATRI ANTICHI\ERACLEA minoa teatro SICI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507587"/>
            <a:ext cx="5688518" cy="378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5121"/>
            <a:ext cx="8229600" cy="1143000"/>
          </a:xfrm>
        </p:spPr>
        <p:txBody>
          <a:bodyPr>
            <a:normAutofit/>
          </a:bodyPr>
          <a:lstStyle/>
          <a:p>
            <a:r>
              <a:rPr lang="it-IT" sz="2800" b="1" dirty="0">
                <a:solidFill>
                  <a:srgbClr val="FF0000"/>
                </a:solidFill>
              </a:rPr>
              <a:t>Sicilia: Eraclea </a:t>
            </a:r>
            <a:r>
              <a:rPr lang="it-IT" sz="2800" b="1" dirty="0" err="1">
                <a:solidFill>
                  <a:srgbClr val="FF0000"/>
                </a:solidFill>
              </a:rPr>
              <a:t>Minoa</a:t>
            </a:r>
            <a:r>
              <a:rPr lang="it-IT" sz="2800" b="1" dirty="0">
                <a:solidFill>
                  <a:srgbClr val="FF0000"/>
                </a:solidFill>
              </a:rPr>
              <a:t> </a:t>
            </a:r>
          </a:p>
        </p:txBody>
      </p:sp>
      <p:sp>
        <p:nvSpPr>
          <p:cNvPr id="4" name="Segnaposto contenuto 3"/>
          <p:cNvSpPr>
            <a:spLocks noGrp="1"/>
          </p:cNvSpPr>
          <p:nvPr>
            <p:ph sz="half" idx="2"/>
          </p:nvPr>
        </p:nvSpPr>
        <p:spPr>
          <a:xfrm>
            <a:off x="107504" y="1700808"/>
            <a:ext cx="3024336" cy="4425355"/>
          </a:xfrm>
        </p:spPr>
        <p:txBody>
          <a:bodyPr>
            <a:normAutofit fontScale="92500" lnSpcReduction="20000"/>
          </a:bodyPr>
          <a:lstStyle/>
          <a:p>
            <a:pPr marL="0" indent="0">
              <a:buNone/>
            </a:pPr>
            <a:r>
              <a:rPr lang="it-IT" dirty="0" smtClean="0"/>
              <a:t>Sito archeologico della città greca con tracce (vestigia) del teatro costruito nel  V° sec. a.C. </a:t>
            </a:r>
          </a:p>
          <a:p>
            <a:pPr marL="0" indent="0">
              <a:buNone/>
            </a:pPr>
            <a:endParaRPr lang="it-IT" dirty="0"/>
          </a:p>
          <a:p>
            <a:pPr marL="0" indent="0">
              <a:buNone/>
            </a:pPr>
            <a:r>
              <a:rPr lang="it-IT" dirty="0" smtClean="0"/>
              <a:t>Per proteggere quel che resta di questo teatro che ha compiuto 2500 anni circa, gli archeologi hanno fatto costruire una robusta e modernissima copertura installata su un sistema di strutture metalliche.  </a:t>
            </a:r>
            <a:endParaRPr lang="it-IT" dirty="0"/>
          </a:p>
        </p:txBody>
      </p:sp>
      <p:pic>
        <p:nvPicPr>
          <p:cNvPr id="1026" name="Picture 2" descr="C:\Users\tempo normale\Desktop\AGNESE COLLE\TEATRI ANTICHI\ERACLEA  minoa  TEATRO sicilia.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275856" y="3068960"/>
            <a:ext cx="5678116" cy="167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2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a:solidFill>
                  <a:srgbClr val="FF0000"/>
                </a:solidFill>
              </a:rPr>
              <a:t>	</a:t>
            </a:r>
            <a:r>
              <a:rPr lang="it-IT" sz="2800" b="1" dirty="0" smtClean="0">
                <a:solidFill>
                  <a:srgbClr val="FF0000"/>
                </a:solidFill>
              </a:rPr>
              <a:t>Sicilia: Palazzolo </a:t>
            </a:r>
            <a:r>
              <a:rPr lang="it-IT" sz="2800" b="1" dirty="0">
                <a:solidFill>
                  <a:srgbClr val="FF0000"/>
                </a:solidFill>
              </a:rPr>
              <a:t>A</a:t>
            </a:r>
            <a:r>
              <a:rPr lang="it-IT" sz="2800" b="1" dirty="0" smtClean="0">
                <a:solidFill>
                  <a:srgbClr val="FF0000"/>
                </a:solidFill>
              </a:rPr>
              <a:t>creide</a:t>
            </a:r>
            <a:endParaRPr lang="it-IT" sz="2800" b="1" dirty="0">
              <a:solidFill>
                <a:srgbClr val="FF0000"/>
              </a:solidFill>
            </a:endParaRPr>
          </a:p>
        </p:txBody>
      </p:sp>
      <p:sp>
        <p:nvSpPr>
          <p:cNvPr id="4" name="Segnaposto contenuto 3"/>
          <p:cNvSpPr>
            <a:spLocks noGrp="1"/>
          </p:cNvSpPr>
          <p:nvPr>
            <p:ph sz="half" idx="2"/>
          </p:nvPr>
        </p:nvSpPr>
        <p:spPr>
          <a:xfrm>
            <a:off x="0" y="1340768"/>
            <a:ext cx="2699792" cy="5256584"/>
          </a:xfrm>
        </p:spPr>
        <p:txBody>
          <a:bodyPr>
            <a:normAutofit fontScale="47500" lnSpcReduction="20000"/>
          </a:bodyPr>
          <a:lstStyle/>
          <a:p>
            <a:pPr marL="0" indent="0">
              <a:buNone/>
            </a:pPr>
            <a:endParaRPr lang="it-IT" dirty="0" smtClean="0"/>
          </a:p>
          <a:p>
            <a:pPr marL="0" indent="0">
              <a:buNone/>
            </a:pPr>
            <a:r>
              <a:rPr lang="it-IT" sz="4400" dirty="0" smtClean="0"/>
              <a:t>Il teatro </a:t>
            </a:r>
            <a:r>
              <a:rPr lang="it-IT" sz="4400" dirty="0"/>
              <a:t>greco, sicuramente il più prestigioso monumento dell’antica città greca . Sembra sia stato edificato </a:t>
            </a:r>
            <a:r>
              <a:rPr lang="it-IT" sz="4400" dirty="0" smtClean="0"/>
              <a:t>nella metà </a:t>
            </a:r>
            <a:r>
              <a:rPr lang="it-IT" sz="4400" dirty="0"/>
              <a:t>del </a:t>
            </a:r>
            <a:r>
              <a:rPr lang="it-IT" sz="4400" dirty="0" smtClean="0"/>
              <a:t>II° </a:t>
            </a:r>
            <a:r>
              <a:rPr lang="it-IT" sz="4400" dirty="0"/>
              <a:t>sec. a.C</a:t>
            </a:r>
            <a:r>
              <a:rPr lang="it-IT" sz="4400" dirty="0" smtClean="0"/>
              <a:t>.</a:t>
            </a:r>
            <a:r>
              <a:rPr lang="it-IT" sz="4400" dirty="0"/>
              <a:t> </a:t>
            </a:r>
            <a:endParaRPr lang="it-IT" sz="4400" dirty="0" smtClean="0"/>
          </a:p>
          <a:p>
            <a:pPr marL="0" indent="0">
              <a:buNone/>
            </a:pPr>
            <a:endParaRPr lang="it-IT" sz="4400" dirty="0"/>
          </a:p>
          <a:p>
            <a:pPr marL="0" indent="0">
              <a:buNone/>
            </a:pPr>
            <a:r>
              <a:rPr lang="it-IT" sz="4400" dirty="0" smtClean="0"/>
              <a:t>Il </a:t>
            </a:r>
            <a:r>
              <a:rPr lang="it-IT" sz="4400" dirty="0"/>
              <a:t>teatro non è scavato nella roccia, ma è adagiato su un pendio naturale opportunamente preparato con pietrame a secco su cui poggiano, sovrapponendosi, i </a:t>
            </a:r>
            <a:r>
              <a:rPr lang="it-IT" sz="3800" dirty="0"/>
              <a:t>blocchi delle gradinate.</a:t>
            </a:r>
          </a:p>
        </p:txBody>
      </p:sp>
      <p:pic>
        <p:nvPicPr>
          <p:cNvPr id="1026" name="Picture 2" descr="C:\Users\tempo normale\Desktop\AGNESE COLLE\TEATRI ANTICHI\sicilia PALAZZOLO ACREID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896228"/>
            <a:ext cx="6163107"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4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856"/>
            <a:ext cx="8229600" cy="1143000"/>
          </a:xfrm>
        </p:spPr>
        <p:txBody>
          <a:bodyPr>
            <a:normAutofit/>
          </a:bodyPr>
          <a:lstStyle/>
          <a:p>
            <a:r>
              <a:rPr lang="it-IT" sz="2800" b="1" dirty="0">
                <a:solidFill>
                  <a:srgbClr val="FF0000"/>
                </a:solidFill>
              </a:rPr>
              <a:t>Sicilia: Palazzolo Acreide</a:t>
            </a:r>
            <a:endParaRPr lang="it-IT" sz="2800" dirty="0"/>
          </a:p>
        </p:txBody>
      </p:sp>
      <p:sp>
        <p:nvSpPr>
          <p:cNvPr id="4" name="Segnaposto contenuto 3"/>
          <p:cNvSpPr>
            <a:spLocks noGrp="1"/>
          </p:cNvSpPr>
          <p:nvPr>
            <p:ph sz="half" idx="2"/>
          </p:nvPr>
        </p:nvSpPr>
        <p:spPr>
          <a:xfrm>
            <a:off x="34783" y="1556792"/>
            <a:ext cx="3025049" cy="5112568"/>
          </a:xfrm>
        </p:spPr>
        <p:txBody>
          <a:bodyPr>
            <a:normAutofit/>
          </a:bodyPr>
          <a:lstStyle/>
          <a:p>
            <a:pPr marL="0" indent="0">
              <a:buNone/>
            </a:pPr>
            <a:r>
              <a:rPr lang="it-IT" dirty="0"/>
              <a:t>Il teatro greco, sicuramente il più prestigioso monumento dell’antica città greca . </a:t>
            </a:r>
            <a:endParaRPr lang="it-IT" dirty="0" smtClean="0"/>
          </a:p>
          <a:p>
            <a:pPr marL="0" indent="0">
              <a:buNone/>
            </a:pPr>
            <a:r>
              <a:rPr lang="it-IT" dirty="0" smtClean="0"/>
              <a:t>In questo teatro si fanno ancora oggi spettacoli teatrali e musicali , gli artisti recitano e suonano nella cavea e il pubblico è seduto sulle gradinate.</a:t>
            </a:r>
            <a:endParaRPr lang="it-IT" dirty="0"/>
          </a:p>
        </p:txBody>
      </p:sp>
      <p:pic>
        <p:nvPicPr>
          <p:cNvPr id="2050" name="Picture 2" descr="C:\Users\tempo normale\Desktop\AGNESE COLLE\TEATRI ANTICHI\sicilia PALAZZOLO ACREIDE 2.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203848" y="1700808"/>
            <a:ext cx="5777157" cy="432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1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1143000"/>
          </a:xfrm>
        </p:spPr>
        <p:txBody>
          <a:bodyPr>
            <a:normAutofit/>
          </a:bodyPr>
          <a:lstStyle/>
          <a:p>
            <a:r>
              <a:rPr lang="it-IT" sz="2800" b="1" dirty="0" smtClean="0">
                <a:solidFill>
                  <a:srgbClr val="FF0000"/>
                </a:solidFill>
              </a:rPr>
              <a:t>Sicilia: </a:t>
            </a:r>
            <a:r>
              <a:rPr lang="it-IT" sz="2800" b="1" dirty="0">
                <a:solidFill>
                  <a:srgbClr val="FF0000"/>
                </a:solidFill>
              </a:rPr>
              <a:t>S</a:t>
            </a:r>
            <a:r>
              <a:rPr lang="it-IT" sz="2800" b="1" dirty="0" smtClean="0">
                <a:solidFill>
                  <a:srgbClr val="FF0000"/>
                </a:solidFill>
              </a:rPr>
              <a:t>egesta</a:t>
            </a:r>
            <a:endParaRPr lang="it-IT" sz="2800" b="1" dirty="0">
              <a:solidFill>
                <a:srgbClr val="FF0000"/>
              </a:solidFill>
            </a:endParaRPr>
          </a:p>
        </p:txBody>
      </p:sp>
      <p:sp>
        <p:nvSpPr>
          <p:cNvPr id="4" name="Segnaposto contenuto 3"/>
          <p:cNvSpPr>
            <a:spLocks noGrp="1"/>
          </p:cNvSpPr>
          <p:nvPr>
            <p:ph sz="half" idx="2"/>
          </p:nvPr>
        </p:nvSpPr>
        <p:spPr>
          <a:xfrm>
            <a:off x="107504" y="1412776"/>
            <a:ext cx="2818656" cy="5256584"/>
          </a:xfrm>
        </p:spPr>
        <p:txBody>
          <a:bodyPr>
            <a:normAutofit/>
          </a:bodyPr>
          <a:lstStyle/>
          <a:p>
            <a:pPr marL="0" indent="0">
              <a:buNone/>
            </a:pPr>
            <a:r>
              <a:rPr lang="it-IT" dirty="0"/>
              <a:t> Il Teatro Antico  costruito sul versante nord dell'acropoli di Segesta, si apre su un vasto panorama.  Esso è stato costruito con blocchi di calcare locale, e presenta forme tipiche dell'architettura </a:t>
            </a:r>
            <a:r>
              <a:rPr lang="it-IT" dirty="0" smtClean="0"/>
              <a:t>greca</a:t>
            </a:r>
            <a:r>
              <a:rPr lang="it-IT" dirty="0"/>
              <a:t>.</a:t>
            </a:r>
            <a:r>
              <a:rPr lang="it-IT" dirty="0" smtClean="0"/>
              <a:t> </a:t>
            </a:r>
          </a:p>
        </p:txBody>
      </p:sp>
      <p:pic>
        <p:nvPicPr>
          <p:cNvPr id="3074" name="Picture 2" descr="C:\Users\tempo normale\Desktop\AGNESE COLLE\TEATRI ANTICHI\SEGESTA teatro SICILIA.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203848" y="1888873"/>
            <a:ext cx="5740218" cy="388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3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800" b="1" dirty="0">
                <a:solidFill>
                  <a:srgbClr val="FF0000"/>
                </a:solidFill>
              </a:rPr>
              <a:t>Sicilia: Segesta</a:t>
            </a:r>
          </a:p>
        </p:txBody>
      </p:sp>
      <p:sp>
        <p:nvSpPr>
          <p:cNvPr id="4" name="Segnaposto contenuto 3"/>
          <p:cNvSpPr>
            <a:spLocks noGrp="1"/>
          </p:cNvSpPr>
          <p:nvPr>
            <p:ph sz="half" idx="2"/>
          </p:nvPr>
        </p:nvSpPr>
        <p:spPr>
          <a:xfrm>
            <a:off x="24198" y="1484784"/>
            <a:ext cx="2747601" cy="4641379"/>
          </a:xfrm>
        </p:spPr>
        <p:txBody>
          <a:bodyPr/>
          <a:lstStyle/>
          <a:p>
            <a:pPr marL="0" indent="0">
              <a:buNone/>
            </a:pPr>
            <a:endParaRPr lang="it-IT" dirty="0" smtClean="0"/>
          </a:p>
          <a:p>
            <a:pPr marL="0" indent="0">
              <a:buNone/>
            </a:pPr>
            <a:r>
              <a:rPr lang="it-IT" dirty="0" smtClean="0"/>
              <a:t>La </a:t>
            </a:r>
            <a:r>
              <a:rPr lang="it-IT" dirty="0"/>
              <a:t>cavea non poggia direttamente sulla roccia ma è interamente costruita e delimitata da poderosi muri di contenimento </a:t>
            </a:r>
            <a:r>
              <a:rPr lang="it-IT" dirty="0" smtClean="0"/>
              <a:t>.</a:t>
            </a:r>
            <a:endParaRPr lang="it-IT" dirty="0"/>
          </a:p>
          <a:p>
            <a:pPr marL="0" indent="0">
              <a:buNone/>
            </a:pPr>
            <a:r>
              <a:rPr lang="it-IT" dirty="0" smtClean="0"/>
              <a:t>Il </a:t>
            </a:r>
            <a:r>
              <a:rPr lang="it-IT" dirty="0"/>
              <a:t>teatro poteva contenere 4000 spettatori. </a:t>
            </a:r>
          </a:p>
        </p:txBody>
      </p:sp>
      <p:pic>
        <p:nvPicPr>
          <p:cNvPr id="4098" name="Picture 2" descr="C:\Users\tempo normale\Desktop\AGNESE COLLE\TEATRI ANTICHI\SEGESTA 2 teatro SICILIA.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131840" y="1916832"/>
            <a:ext cx="5850370" cy="438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9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266"/>
            <a:ext cx="8229600" cy="1143000"/>
          </a:xfrm>
        </p:spPr>
        <p:txBody>
          <a:bodyPr>
            <a:normAutofit/>
          </a:bodyPr>
          <a:lstStyle/>
          <a:p>
            <a:r>
              <a:rPr lang="it-IT" sz="2800" b="1" dirty="0">
                <a:solidFill>
                  <a:srgbClr val="FF0000"/>
                </a:solidFill>
              </a:rPr>
              <a:t>Sicilia: Segesta</a:t>
            </a:r>
          </a:p>
        </p:txBody>
      </p:sp>
      <p:sp>
        <p:nvSpPr>
          <p:cNvPr id="4" name="Segnaposto contenuto 3"/>
          <p:cNvSpPr>
            <a:spLocks noGrp="1"/>
          </p:cNvSpPr>
          <p:nvPr>
            <p:ph sz="half" idx="2"/>
          </p:nvPr>
        </p:nvSpPr>
        <p:spPr>
          <a:xfrm>
            <a:off x="35318" y="1052736"/>
            <a:ext cx="3096344" cy="5544616"/>
          </a:xfrm>
        </p:spPr>
        <p:txBody>
          <a:bodyPr>
            <a:normAutofit fontScale="92500"/>
          </a:bodyPr>
          <a:lstStyle/>
          <a:p>
            <a:pPr marL="0" indent="0">
              <a:buNone/>
            </a:pPr>
            <a:r>
              <a:rPr lang="it-IT" dirty="0"/>
              <a:t>La cavea, con i sedili per gli spettatori, ha un diametro di 63,60 m ed è divisa orizzontalmente da un </a:t>
            </a:r>
            <a:r>
              <a:rPr lang="it-IT" dirty="0" smtClean="0"/>
              <a:t>corridoio, nella </a:t>
            </a:r>
            <a:r>
              <a:rPr lang="it-IT" dirty="0"/>
              <a:t>parte inferiore sono disposte ventuno file di posti, divise da sei scalette in sette cunei </a:t>
            </a:r>
            <a:r>
              <a:rPr lang="it-IT" dirty="0" smtClean="0"/>
              <a:t>di </a:t>
            </a:r>
            <a:r>
              <a:rPr lang="it-IT" dirty="0"/>
              <a:t>dimensioni variabili. La fila superiore aveva sedili forniti di schienale. </a:t>
            </a:r>
            <a:endParaRPr lang="it-IT" dirty="0" smtClean="0"/>
          </a:p>
          <a:p>
            <a:pPr marL="0" indent="0">
              <a:buNone/>
            </a:pPr>
            <a:r>
              <a:rPr lang="it-IT" dirty="0" smtClean="0"/>
              <a:t>Invece </a:t>
            </a:r>
            <a:r>
              <a:rPr lang="it-IT" dirty="0"/>
              <a:t>delle gradinate della summa cavea rimangono solo poche tracce. </a:t>
            </a:r>
          </a:p>
        </p:txBody>
      </p:sp>
      <p:pic>
        <p:nvPicPr>
          <p:cNvPr id="5122" name="Picture 2" descr="C:\Users\tempo normale\Desktop\AGNESE COLLE\TEATRI ANTICHI\SEGESTA teatro 3 sicilia.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203848" y="1196752"/>
            <a:ext cx="5703101"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9650"/>
            <a:ext cx="8229600" cy="1143000"/>
          </a:xfrm>
        </p:spPr>
        <p:txBody>
          <a:bodyPr>
            <a:normAutofit/>
          </a:bodyPr>
          <a:lstStyle/>
          <a:p>
            <a:r>
              <a:rPr lang="it-IT" sz="2800" b="1" dirty="0">
                <a:solidFill>
                  <a:srgbClr val="FF0000"/>
                </a:solidFill>
              </a:rPr>
              <a:t>Sicilia: </a:t>
            </a:r>
            <a:r>
              <a:rPr lang="it-IT" sz="2800" b="1" dirty="0" smtClean="0">
                <a:solidFill>
                  <a:srgbClr val="FF0000"/>
                </a:solidFill>
              </a:rPr>
              <a:t>Siracusa</a:t>
            </a:r>
            <a:endParaRPr lang="it-IT" sz="2800" b="1" dirty="0">
              <a:solidFill>
                <a:srgbClr val="FF0000"/>
              </a:solidFill>
            </a:endParaRPr>
          </a:p>
        </p:txBody>
      </p:sp>
      <p:sp>
        <p:nvSpPr>
          <p:cNvPr id="4" name="Segnaposto contenuto 3"/>
          <p:cNvSpPr>
            <a:spLocks noGrp="1"/>
          </p:cNvSpPr>
          <p:nvPr>
            <p:ph sz="half" idx="2"/>
          </p:nvPr>
        </p:nvSpPr>
        <p:spPr>
          <a:xfrm>
            <a:off x="179512" y="1340768"/>
            <a:ext cx="2952328" cy="4887392"/>
          </a:xfrm>
        </p:spPr>
        <p:txBody>
          <a:bodyPr>
            <a:normAutofit/>
          </a:bodyPr>
          <a:lstStyle/>
          <a:p>
            <a:pPr marL="0" indent="0" algn="just">
              <a:buNone/>
            </a:pPr>
            <a:r>
              <a:rPr lang="it-IT" dirty="0"/>
              <a:t>Il Teatro Greco di Siracusa, </a:t>
            </a:r>
            <a:r>
              <a:rPr lang="it-IT" dirty="0" smtClean="0"/>
              <a:t>costruito sui fianchi di una collina, </a:t>
            </a:r>
            <a:r>
              <a:rPr lang="it-IT" dirty="0"/>
              <a:t>un po’ distante dal centro di Siracusa è uno dei più belli che l’antichità ci ha lasciato in eredità. La cavea è rivolta verso il mare e l’intero teatro ancora oggi </a:t>
            </a:r>
            <a:r>
              <a:rPr lang="it-IT" dirty="0" smtClean="0"/>
              <a:t>è utilizzato per fare  spettacolo</a:t>
            </a:r>
            <a:r>
              <a:rPr lang="it-IT" dirty="0"/>
              <a:t>.</a:t>
            </a:r>
          </a:p>
        </p:txBody>
      </p:sp>
      <p:pic>
        <p:nvPicPr>
          <p:cNvPr id="1026" name="Picture 2" descr="C:\Users\tempo normale\Desktop\AGNESE COLLE\TEATRI ANTICHI\SIRACUSA teatro e panorama-m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6643" y="1772816"/>
            <a:ext cx="5701849"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77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Atene: il teatro</a:t>
            </a:r>
            <a:endParaRPr lang="it-IT" b="1" dirty="0"/>
          </a:p>
        </p:txBody>
      </p:sp>
      <p:sp>
        <p:nvSpPr>
          <p:cNvPr id="4" name="Segnaposto contenuto 3"/>
          <p:cNvSpPr>
            <a:spLocks noGrp="1"/>
          </p:cNvSpPr>
          <p:nvPr>
            <p:ph sz="half" idx="2"/>
          </p:nvPr>
        </p:nvSpPr>
        <p:spPr>
          <a:xfrm>
            <a:off x="323528" y="1268760"/>
            <a:ext cx="8424936" cy="5112568"/>
          </a:xfrm>
        </p:spPr>
        <p:txBody>
          <a:bodyPr>
            <a:noAutofit/>
          </a:bodyPr>
          <a:lstStyle/>
          <a:p>
            <a:pPr algn="just"/>
            <a:endParaRPr lang="it-IT" sz="2800" dirty="0" smtClean="0">
              <a:solidFill>
                <a:srgbClr val="FF0000"/>
              </a:solidFill>
            </a:endParaRPr>
          </a:p>
          <a:p>
            <a:pPr algn="just"/>
            <a:r>
              <a:rPr lang="it-IT" sz="2800" dirty="0" smtClean="0">
                <a:solidFill>
                  <a:srgbClr val="002060"/>
                </a:solidFill>
              </a:rPr>
              <a:t>Tra la fine del VI° e l'inizio del V° secolo a.C., si verificò un incidente: il crollo delle impalcature dove sedevano gli spettatori. </a:t>
            </a:r>
          </a:p>
          <a:p>
            <a:pPr algn="just"/>
            <a:endParaRPr lang="it-IT" sz="2800" dirty="0" smtClean="0">
              <a:solidFill>
                <a:srgbClr val="002060"/>
              </a:solidFill>
            </a:endParaRPr>
          </a:p>
          <a:p>
            <a:pPr algn="just"/>
            <a:r>
              <a:rPr lang="it-IT" sz="2800" dirty="0" smtClean="0">
                <a:solidFill>
                  <a:srgbClr val="002060"/>
                </a:solidFill>
              </a:rPr>
              <a:t>Si decise allora di spostare le rappresentazioni in un luogo ad esse dedicato, che venne identificato sulle pendici meridionali dell'acropoli, presso il santuario di Dioniso. Sfruttando il naturale pendio dell'Acropoli, in un imprecisato anno all'inizio del V° secolo a.C. fu costruito il teatro.</a:t>
            </a:r>
            <a:endParaRPr lang="it-IT" sz="2800" dirty="0">
              <a:solidFill>
                <a:srgbClr val="002060"/>
              </a:solidFill>
            </a:endParaRPr>
          </a:p>
        </p:txBody>
      </p:sp>
    </p:spTree>
    <p:extLst>
      <p:ext uri="{BB962C8B-B14F-4D97-AF65-F5344CB8AC3E}">
        <p14:creationId xmlns:p14="http://schemas.microsoft.com/office/powerpoint/2010/main" val="110834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2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ircle(in)">
                                      <p:cBhvr>
                                        <p:cTn id="19"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800" b="1" dirty="0">
                <a:solidFill>
                  <a:srgbClr val="FF0000"/>
                </a:solidFill>
              </a:rPr>
              <a:t>Sicilia: Siracusa</a:t>
            </a:r>
          </a:p>
        </p:txBody>
      </p:sp>
      <p:sp>
        <p:nvSpPr>
          <p:cNvPr id="4" name="Segnaposto contenuto 3"/>
          <p:cNvSpPr>
            <a:spLocks noGrp="1"/>
          </p:cNvSpPr>
          <p:nvPr>
            <p:ph sz="half" idx="2"/>
          </p:nvPr>
        </p:nvSpPr>
        <p:spPr>
          <a:xfrm>
            <a:off x="107504" y="2132856"/>
            <a:ext cx="3024336" cy="3951288"/>
          </a:xfrm>
        </p:spPr>
        <p:txBody>
          <a:bodyPr/>
          <a:lstStyle/>
          <a:p>
            <a:pPr marL="0" indent="0">
              <a:buNone/>
            </a:pPr>
            <a:r>
              <a:rPr lang="it-IT" dirty="0"/>
              <a:t>La costruzione del Teatro di Siracusa iniziò nel V° secolo a.C.  L’architetto si chiamava </a:t>
            </a:r>
            <a:r>
              <a:rPr lang="it-IT" dirty="0" err="1"/>
              <a:t>Damocopos</a:t>
            </a:r>
            <a:r>
              <a:rPr lang="it-IT" dirty="0"/>
              <a:t>, nome greco? </a:t>
            </a:r>
          </a:p>
        </p:txBody>
      </p:sp>
      <p:pic>
        <p:nvPicPr>
          <p:cNvPr id="1026" name="Picture 2" descr="C:\Users\tempo normale\Desktop\AGNESE COLLE\TEATRI ANTICHI\SIRACUSA 2.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563887" y="2060848"/>
            <a:ext cx="5335065" cy="399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38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800" b="1" dirty="0">
                <a:solidFill>
                  <a:srgbClr val="FF0000"/>
                </a:solidFill>
              </a:rPr>
              <a:t>Sicilia: Siracusa</a:t>
            </a:r>
          </a:p>
        </p:txBody>
      </p:sp>
      <p:sp>
        <p:nvSpPr>
          <p:cNvPr id="4" name="Segnaposto contenuto 3"/>
          <p:cNvSpPr>
            <a:spLocks noGrp="1"/>
          </p:cNvSpPr>
          <p:nvPr>
            <p:ph sz="half" idx="2"/>
          </p:nvPr>
        </p:nvSpPr>
        <p:spPr>
          <a:xfrm>
            <a:off x="107504" y="764704"/>
            <a:ext cx="3240360" cy="5904656"/>
          </a:xfrm>
        </p:spPr>
        <p:txBody>
          <a:bodyPr/>
          <a:lstStyle/>
          <a:p>
            <a:pPr marL="0" indent="0" algn="just">
              <a:buNone/>
            </a:pPr>
            <a:endParaRPr lang="it-IT" dirty="0" smtClean="0"/>
          </a:p>
          <a:p>
            <a:pPr marL="0" indent="0" algn="just">
              <a:buNone/>
            </a:pPr>
            <a:r>
              <a:rPr lang="it-IT" dirty="0" smtClean="0"/>
              <a:t>Inizialmente </a:t>
            </a:r>
            <a:r>
              <a:rPr lang="it-IT" dirty="0"/>
              <a:t>questo teatro non aveva ancora la forma semicircolare ma era composto da tre gradinate disposte a </a:t>
            </a:r>
            <a:r>
              <a:rPr lang="it-IT" dirty="0" smtClean="0"/>
              <a:t>forma </a:t>
            </a:r>
            <a:r>
              <a:rPr lang="it-IT" dirty="0"/>
              <a:t>di trapezio. </a:t>
            </a:r>
            <a:endParaRPr lang="it-IT" dirty="0" smtClean="0"/>
          </a:p>
          <a:p>
            <a:pPr marL="0" indent="0" algn="just">
              <a:buNone/>
            </a:pPr>
            <a:r>
              <a:rPr lang="it-IT" dirty="0"/>
              <a:t>La cavea del teatro, </a:t>
            </a:r>
            <a:r>
              <a:rPr lang="it-IT" dirty="0" smtClean="0"/>
              <a:t>è </a:t>
            </a:r>
            <a:r>
              <a:rPr lang="it-IT" dirty="0"/>
              <a:t>una delle più grandi del mondo greco ed originariamente contava 67 gradini, in maggioranza scavati nella </a:t>
            </a:r>
            <a:r>
              <a:rPr lang="it-IT" dirty="0" smtClean="0"/>
              <a:t>roccia </a:t>
            </a:r>
            <a:r>
              <a:rPr lang="it-IT" dirty="0"/>
              <a:t>e 9 settori. </a:t>
            </a:r>
          </a:p>
        </p:txBody>
      </p:sp>
      <p:pic>
        <p:nvPicPr>
          <p:cNvPr id="2050" name="Picture 2" descr="C:\Users\tempo normale\Desktop\AGNESE COLLE\TEATRI ANTICHI\SIRACUSA 3.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3495641" y="1772816"/>
            <a:ext cx="547260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54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normAutofit/>
          </a:bodyPr>
          <a:lstStyle/>
          <a:p>
            <a:r>
              <a:rPr lang="it-IT" sz="2800" b="1" dirty="0">
                <a:solidFill>
                  <a:srgbClr val="FF0000"/>
                </a:solidFill>
              </a:rPr>
              <a:t>Sicilia: Siracusa</a:t>
            </a:r>
          </a:p>
        </p:txBody>
      </p:sp>
      <p:sp>
        <p:nvSpPr>
          <p:cNvPr id="4" name="Segnaposto contenuto 3"/>
          <p:cNvSpPr>
            <a:spLocks noGrp="1"/>
          </p:cNvSpPr>
          <p:nvPr>
            <p:ph sz="half" idx="2"/>
          </p:nvPr>
        </p:nvSpPr>
        <p:spPr>
          <a:xfrm>
            <a:off x="179512" y="2132856"/>
            <a:ext cx="2520280" cy="3951288"/>
          </a:xfrm>
        </p:spPr>
        <p:txBody>
          <a:bodyPr/>
          <a:lstStyle/>
          <a:p>
            <a:pPr marL="0" indent="0">
              <a:buNone/>
            </a:pPr>
            <a:r>
              <a:rPr lang="it-IT" dirty="0"/>
              <a:t>Tra il 238 e il 215 a. C. il teatro venne interamente ricostruito con la sua caratteristica forma a ferro di cavallo, tipica della cultura </a:t>
            </a:r>
            <a:r>
              <a:rPr lang="it-IT" dirty="0" smtClean="0"/>
              <a:t>greca.</a:t>
            </a:r>
            <a:endParaRPr lang="it-IT" dirty="0"/>
          </a:p>
        </p:txBody>
      </p:sp>
      <p:pic>
        <p:nvPicPr>
          <p:cNvPr id="3075" name="Picture 3" descr="C:\Users\tempo normale\Desktop\AGNESE COLLE\TEATRI ANTICHI\SIRACUSA.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2771800" y="1556792"/>
            <a:ext cx="624592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5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5121"/>
            <a:ext cx="8229600" cy="1143000"/>
          </a:xfrm>
        </p:spPr>
        <p:txBody>
          <a:bodyPr>
            <a:normAutofit/>
          </a:bodyPr>
          <a:lstStyle/>
          <a:p>
            <a:r>
              <a:rPr lang="it-IT" sz="2800" b="1" dirty="0" smtClean="0">
                <a:solidFill>
                  <a:srgbClr val="FF0000"/>
                </a:solidFill>
              </a:rPr>
              <a:t>Campania: </a:t>
            </a:r>
            <a:r>
              <a:rPr lang="it-IT" sz="2800" b="1" dirty="0" err="1" smtClean="0">
                <a:solidFill>
                  <a:srgbClr val="FF0000"/>
                </a:solidFill>
              </a:rPr>
              <a:t>Cuma</a:t>
            </a:r>
            <a:endParaRPr lang="it-IT" sz="2800" b="1" dirty="0">
              <a:solidFill>
                <a:srgbClr val="FF0000"/>
              </a:solidFill>
            </a:endParaRPr>
          </a:p>
        </p:txBody>
      </p:sp>
      <p:sp>
        <p:nvSpPr>
          <p:cNvPr id="7" name="Segnaposto testo 4"/>
          <p:cNvSpPr>
            <a:spLocks noGrp="1"/>
          </p:cNvSpPr>
          <p:nvPr>
            <p:ph sz="half" idx="2"/>
          </p:nvPr>
        </p:nvSpPr>
        <p:spPr>
          <a:xfrm>
            <a:off x="251520" y="2204863"/>
            <a:ext cx="2520280" cy="3921299"/>
          </a:xfrm>
        </p:spPr>
        <p:txBody>
          <a:bodyPr/>
          <a:lstStyle/>
          <a:p>
            <a:pPr marL="0" indent="0">
              <a:buNone/>
            </a:pPr>
            <a:r>
              <a:rPr lang="it-IT" dirty="0" err="1"/>
              <a:t>Cuma</a:t>
            </a:r>
            <a:r>
              <a:rPr lang="it-IT" dirty="0"/>
              <a:t> è la prima delle colonie di popolamento greche in Occidente, fondata nella seconda metà </a:t>
            </a:r>
            <a:r>
              <a:rPr lang="it-IT" dirty="0" smtClean="0"/>
              <a:t>dell’VIII°  </a:t>
            </a:r>
            <a:r>
              <a:rPr lang="it-IT" dirty="0"/>
              <a:t>secolo a.C.</a:t>
            </a:r>
          </a:p>
        </p:txBody>
      </p:sp>
      <p:pic>
        <p:nvPicPr>
          <p:cNvPr id="5124" name="Picture 4" descr="G:\SITI ARCHEOLOGICI- CAMPANIA agosto 09\siti archeologici CAMPANIA 0809\SITI ARCHEOLOGICI- CAMPANIA agosto 09 3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458532"/>
            <a:ext cx="6156176" cy="460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0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circle(in)">
                                      <p:cBhvr>
                                        <p:cTn id="14"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800" b="1" dirty="0">
                <a:solidFill>
                  <a:srgbClr val="FF0000"/>
                </a:solidFill>
              </a:rPr>
              <a:t>Campania: </a:t>
            </a:r>
            <a:r>
              <a:rPr lang="it-IT" sz="2800" b="1" dirty="0" err="1">
                <a:solidFill>
                  <a:srgbClr val="FF0000"/>
                </a:solidFill>
              </a:rPr>
              <a:t>Cuma</a:t>
            </a:r>
            <a:endParaRPr lang="it-IT" sz="2800" b="1" dirty="0">
              <a:solidFill>
                <a:srgbClr val="FF0000"/>
              </a:solidFill>
            </a:endParaRPr>
          </a:p>
        </p:txBody>
      </p:sp>
      <p:sp>
        <p:nvSpPr>
          <p:cNvPr id="4" name="Segnaposto contenuto 3"/>
          <p:cNvSpPr>
            <a:spLocks noGrp="1"/>
          </p:cNvSpPr>
          <p:nvPr>
            <p:ph sz="half" idx="2"/>
          </p:nvPr>
        </p:nvSpPr>
        <p:spPr>
          <a:xfrm>
            <a:off x="179512" y="2204864"/>
            <a:ext cx="2736304" cy="3951288"/>
          </a:xfrm>
        </p:spPr>
        <p:txBody>
          <a:bodyPr>
            <a:normAutofit lnSpcReduction="10000"/>
          </a:bodyPr>
          <a:lstStyle/>
          <a:p>
            <a:pPr marL="0" indent="0" algn="just">
              <a:buNone/>
            </a:pPr>
            <a:r>
              <a:rPr lang="it-IT" dirty="0" smtClean="0"/>
              <a:t>sono </a:t>
            </a:r>
            <a:r>
              <a:rPr lang="it-IT" dirty="0"/>
              <a:t>attualmente visitabili l’acropoli con i Templi di Apollo e di Giove, "Antro della Sibilla", riferito dalla tradizione al culto oracolare di Apollo ma sorto quasi certamente per scopi difensivi e </a:t>
            </a:r>
            <a:r>
              <a:rPr lang="it-IT" dirty="0" smtClean="0"/>
              <a:t>…</a:t>
            </a:r>
            <a:endParaRPr lang="it-IT" dirty="0"/>
          </a:p>
        </p:txBody>
      </p:sp>
      <p:pic>
        <p:nvPicPr>
          <p:cNvPr id="4098" name="Picture 2" descr="C:\Users\tempo normale\Desktop\AGNESE COLLE\TEATRI ANTICHI\antro della sibilla (2).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3034932" y="1772816"/>
            <a:ext cx="5924082" cy="44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3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856"/>
            <a:ext cx="8229600" cy="1143000"/>
          </a:xfrm>
        </p:spPr>
        <p:txBody>
          <a:bodyPr>
            <a:normAutofit/>
          </a:bodyPr>
          <a:lstStyle/>
          <a:p>
            <a:r>
              <a:rPr lang="it-IT" sz="2800" b="1" dirty="0">
                <a:solidFill>
                  <a:srgbClr val="FF0000"/>
                </a:solidFill>
              </a:rPr>
              <a:t>Campania: </a:t>
            </a:r>
            <a:r>
              <a:rPr lang="it-IT" sz="2800" b="1" dirty="0" err="1">
                <a:solidFill>
                  <a:srgbClr val="FF0000"/>
                </a:solidFill>
              </a:rPr>
              <a:t>Cuma</a:t>
            </a:r>
            <a:endParaRPr lang="it-IT" sz="2800" b="1" dirty="0">
              <a:solidFill>
                <a:srgbClr val="FF0000"/>
              </a:solidFill>
            </a:endParaRPr>
          </a:p>
        </p:txBody>
      </p:sp>
      <p:sp>
        <p:nvSpPr>
          <p:cNvPr id="4" name="Segnaposto contenuto 3"/>
          <p:cNvSpPr>
            <a:spLocks noGrp="1"/>
          </p:cNvSpPr>
          <p:nvPr>
            <p:ph sz="half" idx="2"/>
          </p:nvPr>
        </p:nvSpPr>
        <p:spPr>
          <a:xfrm>
            <a:off x="107504" y="2132856"/>
            <a:ext cx="2058620" cy="3951288"/>
          </a:xfrm>
        </p:spPr>
        <p:txBody>
          <a:bodyPr/>
          <a:lstStyle/>
          <a:p>
            <a:pPr marL="0" indent="0">
              <a:buNone/>
            </a:pPr>
            <a:r>
              <a:rPr lang="it-IT" b="1" dirty="0" smtClean="0"/>
              <a:t>… il teatro</a:t>
            </a:r>
            <a:endParaRPr lang="it-IT" b="1" dirty="0"/>
          </a:p>
        </p:txBody>
      </p:sp>
      <p:sp>
        <p:nvSpPr>
          <p:cNvPr id="6" name="Segnaposto contenuto 5"/>
          <p:cNvSpPr>
            <a:spLocks noGrp="1"/>
          </p:cNvSpPr>
          <p:nvPr>
            <p:ph sz="quarter" idx="4"/>
          </p:nvPr>
        </p:nvSpPr>
        <p:spPr/>
        <p:txBody>
          <a:bodyPr/>
          <a:lstStyle/>
          <a:p>
            <a:endParaRPr lang="it-IT" dirty="0"/>
          </a:p>
        </p:txBody>
      </p:sp>
      <p:pic>
        <p:nvPicPr>
          <p:cNvPr id="6146" name="Picture 2" descr="G:\SITI ARCHEOLOGICI- CAMPANIA agosto 09\siti archeologici CAMPANIA 0809\SITI ARCHEOLOGICI- CAMPANIA agosto 09 3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628798"/>
            <a:ext cx="6660231" cy="498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a:bodyPr>
          <a:lstStyle/>
          <a:p>
            <a:r>
              <a:rPr lang="it-IT" sz="2800" b="1" dirty="0">
                <a:solidFill>
                  <a:srgbClr val="FF0000"/>
                </a:solidFill>
              </a:rPr>
              <a:t>Le maschere della Grecia. </a:t>
            </a:r>
          </a:p>
        </p:txBody>
      </p:sp>
      <p:sp>
        <p:nvSpPr>
          <p:cNvPr id="4" name="Segnaposto contenuto 3"/>
          <p:cNvSpPr>
            <a:spLocks noGrp="1"/>
          </p:cNvSpPr>
          <p:nvPr>
            <p:ph sz="half" idx="2"/>
          </p:nvPr>
        </p:nvSpPr>
        <p:spPr>
          <a:xfrm>
            <a:off x="179512" y="1628800"/>
            <a:ext cx="2592288" cy="4824536"/>
          </a:xfrm>
        </p:spPr>
        <p:txBody>
          <a:bodyPr>
            <a:normAutofit lnSpcReduction="10000"/>
          </a:bodyPr>
          <a:lstStyle/>
          <a:p>
            <a:pPr marL="0" indent="0">
              <a:buNone/>
            </a:pPr>
            <a:r>
              <a:rPr lang="it-IT" dirty="0"/>
              <a:t>E' particolarmente articolata la produzione di maschere nella Grecia </a:t>
            </a:r>
            <a:r>
              <a:rPr lang="it-IT" dirty="0" smtClean="0"/>
              <a:t>antica. </a:t>
            </a:r>
          </a:p>
          <a:p>
            <a:pPr marL="0" indent="0">
              <a:buNone/>
            </a:pPr>
            <a:r>
              <a:rPr lang="it-IT" dirty="0" smtClean="0"/>
              <a:t>Nelle maschere sia per la tragedia che per la commedia  è </a:t>
            </a:r>
            <a:r>
              <a:rPr lang="it-IT" dirty="0"/>
              <a:t>forte la componente misteriosa e soprannaturale</a:t>
            </a:r>
            <a:r>
              <a:rPr lang="it-IT" dirty="0" smtClean="0"/>
              <a:t>. </a:t>
            </a:r>
          </a:p>
          <a:p>
            <a:pPr marL="0" indent="0">
              <a:buNone/>
            </a:pPr>
            <a:r>
              <a:rPr lang="it-IT" dirty="0" smtClean="0"/>
              <a:t>(religiosa e divina)</a:t>
            </a:r>
            <a:endParaRPr lang="it-IT" dirty="0"/>
          </a:p>
        </p:txBody>
      </p:sp>
      <p:pic>
        <p:nvPicPr>
          <p:cNvPr id="1026" name="Picture 2" descr="C:\Users\tempo normale\Desktop\AGNESE COLLE\TEATRI ANTICHI\maschere tagedia farsa  (9).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988840"/>
            <a:ext cx="5819438" cy="435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5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107505" y="4941168"/>
            <a:ext cx="8928991" cy="1761060"/>
          </a:xfrm>
        </p:spPr>
        <p:txBody>
          <a:bodyPr>
            <a:noAutofit/>
          </a:bodyPr>
          <a:lstStyle/>
          <a:p>
            <a:endParaRPr lang="it-IT" sz="1200" dirty="0" smtClean="0"/>
          </a:p>
          <a:p>
            <a:r>
              <a:rPr lang="it-IT" sz="1400" dirty="0" smtClean="0"/>
              <a:t>Per </a:t>
            </a:r>
            <a:r>
              <a:rPr lang="it-IT" sz="1400" dirty="0"/>
              <a:t>i Greci  la maschera  racchiudeva l'universo religioso che si esprimeva  in tre entità dell'aldilà</a:t>
            </a:r>
            <a:r>
              <a:rPr lang="it-IT" sz="1400" dirty="0" smtClean="0"/>
              <a:t>:</a:t>
            </a:r>
          </a:p>
          <a:p>
            <a:endParaRPr lang="it-IT" sz="1400" dirty="0"/>
          </a:p>
          <a:p>
            <a:r>
              <a:rPr lang="it-IT" sz="1400" b="1" dirty="0" smtClean="0"/>
              <a:t>-La </a:t>
            </a:r>
            <a:r>
              <a:rPr lang="it-IT" sz="1400" b="1" dirty="0"/>
              <a:t>Potenza </a:t>
            </a:r>
            <a:r>
              <a:rPr lang="it-IT" sz="1400" dirty="0"/>
              <a:t>che  </a:t>
            </a:r>
            <a:r>
              <a:rPr lang="it-IT" sz="1400" dirty="0" smtClean="0"/>
              <a:t>attraverso la maschera agisce  </a:t>
            </a:r>
            <a:r>
              <a:rPr lang="it-IT" sz="1400" dirty="0"/>
              <a:t>con la realtà </a:t>
            </a:r>
            <a:r>
              <a:rPr lang="it-IT" sz="1400" dirty="0" smtClean="0"/>
              <a:t>.</a:t>
            </a:r>
            <a:endParaRPr lang="it-IT" sz="1400" dirty="0"/>
          </a:p>
          <a:p>
            <a:pPr marL="0" indent="0">
              <a:buNone/>
            </a:pPr>
            <a:r>
              <a:rPr lang="it-IT" sz="1400" b="1" dirty="0" smtClean="0"/>
              <a:t>         - </a:t>
            </a:r>
            <a:r>
              <a:rPr lang="it-IT" sz="1400" b="1" dirty="0"/>
              <a:t>La divinità </a:t>
            </a:r>
            <a:r>
              <a:rPr lang="it-IT" sz="1400" dirty="0"/>
              <a:t>che pur non essendo una maschera, mostra </a:t>
            </a:r>
            <a:r>
              <a:rPr lang="it-IT" sz="1400" dirty="0" smtClean="0"/>
              <a:t> </a:t>
            </a:r>
            <a:r>
              <a:rPr lang="it-IT" sz="1400" dirty="0"/>
              <a:t>alcuni aspetti particolari del </a:t>
            </a:r>
            <a:r>
              <a:rPr lang="it-IT" sz="1400" dirty="0" smtClean="0"/>
              <a:t>culto per la divinità .</a:t>
            </a:r>
            <a:endParaRPr lang="it-IT" sz="1400" dirty="0"/>
          </a:p>
          <a:p>
            <a:r>
              <a:rPr lang="it-IT" sz="1400" b="1" dirty="0"/>
              <a:t>- La Potenza </a:t>
            </a:r>
            <a:r>
              <a:rPr lang="it-IT" sz="1400" b="1" dirty="0" smtClean="0"/>
              <a:t>sacra che  </a:t>
            </a:r>
            <a:r>
              <a:rPr lang="it-IT" sz="1400" dirty="0"/>
              <a:t>ha con la maschera delle affinità così intime che occupa nel Pantheon greco il posto di “dio in maschera” </a:t>
            </a:r>
            <a:r>
              <a:rPr lang="it-IT" sz="1400" dirty="0" smtClean="0"/>
              <a:t>    (</a:t>
            </a:r>
            <a:r>
              <a:rPr lang="it-IT" sz="1400" dirty="0"/>
              <a:t>Dioniso).</a:t>
            </a:r>
          </a:p>
          <a:p>
            <a:endParaRPr lang="it-IT" sz="1200" dirty="0"/>
          </a:p>
        </p:txBody>
      </p:sp>
      <p:pic>
        <p:nvPicPr>
          <p:cNvPr id="2050" name="Picture 2" descr="C:\Users\tempo normale\Desktop\AGNESE COLLE\TEATRI ANTICHI\maschere tagedia farsa  (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16632"/>
            <a:ext cx="7596336" cy="457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63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050"/>
                                        </p:tgtEl>
                                      </p:cBhvr>
                                    </p:animEffect>
                                    <p:anim calcmode="lin" valueType="num">
                                      <p:cBhvr>
                                        <p:cTn id="7" dur="2000"/>
                                        <p:tgtEl>
                                          <p:spTgt spid="20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50"/>
                                        </p:tgtEl>
                                        <p:attrNameLst>
                                          <p:attrName>ppt_h</p:attrName>
                                        </p:attrNameLst>
                                      </p:cBhvr>
                                      <p:tavLst>
                                        <p:tav tm="0">
                                          <p:val>
                                            <p:strVal val="ppt_h"/>
                                          </p:val>
                                        </p:tav>
                                        <p:tav tm="100000">
                                          <p:val>
                                            <p:strVal val="ppt_h"/>
                                          </p:val>
                                        </p:tav>
                                      </p:tavLst>
                                    </p:anim>
                                    <p:set>
                                      <p:cBhvr>
                                        <p:cTn id="9" dur="1" fill="hold">
                                          <p:stCondLst>
                                            <p:cond delay="1999"/>
                                          </p:stCondLst>
                                        </p:cTn>
                                        <p:tgtEl>
                                          <p:spTgt spid="205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 calcmode="lin" valueType="num">
                                      <p:cBhvr>
                                        <p:cTn id="16" dur="500" fill="hold"/>
                                        <p:tgtEl>
                                          <p:spTgt spid="2050"/>
                                        </p:tgtEl>
                                        <p:attrNameLst>
                                          <p:attrName>style.rotation</p:attrName>
                                        </p:attrNameLst>
                                      </p:cBhvr>
                                      <p:tavLst>
                                        <p:tav tm="0">
                                          <p:val>
                                            <p:fltVal val="360"/>
                                          </p:val>
                                        </p:tav>
                                        <p:tav tm="100000">
                                          <p:val>
                                            <p:fltVal val="0"/>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35318" y="1124744"/>
            <a:ext cx="2664474" cy="5328592"/>
          </a:xfrm>
        </p:spPr>
        <p:txBody>
          <a:bodyPr>
            <a:normAutofit/>
          </a:bodyPr>
          <a:lstStyle/>
          <a:p>
            <a:pPr marL="0" indent="0">
              <a:buNone/>
            </a:pPr>
            <a:endParaRPr lang="it-IT" dirty="0" smtClean="0"/>
          </a:p>
          <a:p>
            <a:pPr marL="0" indent="0">
              <a:buNone/>
            </a:pPr>
            <a:endParaRPr lang="it-IT" dirty="0"/>
          </a:p>
          <a:p>
            <a:pPr marL="0" indent="0">
              <a:buNone/>
            </a:pPr>
            <a:endParaRPr lang="it-IT" dirty="0" smtClean="0"/>
          </a:p>
          <a:p>
            <a:pPr marL="0" indent="0">
              <a:buNone/>
            </a:pPr>
            <a:r>
              <a:rPr lang="it-IT" dirty="0" smtClean="0"/>
              <a:t>Attraverso </a:t>
            </a:r>
            <a:r>
              <a:rPr lang="it-IT" dirty="0"/>
              <a:t>l'uso della maschera, l'uomo greco si confronta con diverse forme di religiosità:  una di esse si manifesta nel confronto tra la vita e la morte. </a:t>
            </a:r>
          </a:p>
        </p:txBody>
      </p:sp>
      <p:pic>
        <p:nvPicPr>
          <p:cNvPr id="3074" name="Picture 2" descr="C:\Users\tempo normale\Desktop\AGNESE COLLE\TEATRI ANTICHI\maschere tragedia e farsa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60648"/>
            <a:ext cx="6156176" cy="460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75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179512" y="1124744"/>
            <a:ext cx="3168352" cy="5328592"/>
          </a:xfrm>
        </p:spPr>
        <p:txBody>
          <a:bodyPr/>
          <a:lstStyle/>
          <a:p>
            <a:pPr marL="0" indent="0">
              <a:buNone/>
            </a:pPr>
            <a:r>
              <a:rPr lang="it-IT" b="1" dirty="0" smtClean="0"/>
              <a:t>Maschera tragica</a:t>
            </a:r>
          </a:p>
          <a:p>
            <a:pPr marL="0" indent="0">
              <a:buNone/>
            </a:pPr>
            <a:endParaRPr lang="it-IT" b="1" dirty="0" smtClean="0"/>
          </a:p>
          <a:p>
            <a:pPr marL="0" indent="0">
              <a:buNone/>
            </a:pPr>
            <a:r>
              <a:rPr lang="it-IT" dirty="0"/>
              <a:t>La tragedia nasce intorno al </a:t>
            </a:r>
            <a:r>
              <a:rPr lang="it-IT" dirty="0" smtClean="0"/>
              <a:t>VI° </a:t>
            </a:r>
            <a:r>
              <a:rPr lang="it-IT" dirty="0"/>
              <a:t>secolo a.C. nell'Antica Grecia, in onore del dio Dioniso, il quale veniva festeggiato con danze, canti e feste. </a:t>
            </a:r>
            <a:endParaRPr lang="it-IT" dirty="0" smtClean="0"/>
          </a:p>
          <a:p>
            <a:pPr marL="0" indent="0">
              <a:buNone/>
            </a:pPr>
            <a:endParaRPr lang="it-IT" dirty="0"/>
          </a:p>
          <a:p>
            <a:pPr marL="0" indent="0">
              <a:buNone/>
            </a:pPr>
            <a:r>
              <a:rPr lang="it-IT" dirty="0" smtClean="0"/>
              <a:t>La </a:t>
            </a:r>
            <a:r>
              <a:rPr lang="it-IT" dirty="0"/>
              <a:t>tragedia  è una delle forme più antiche di teatro.</a:t>
            </a:r>
          </a:p>
        </p:txBody>
      </p:sp>
      <p:pic>
        <p:nvPicPr>
          <p:cNvPr id="4098" name="Picture 2" descr="C:\Users\tempo normale\Desktop\AGNESE COLLE\TEATRI ANTICHI\maschere tragedia e farsa (5).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55538"/>
            <a:ext cx="4533401" cy="605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9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style.rotation</p:attrName>
                                        </p:attrNameLst>
                                      </p:cBhvr>
                                      <p:tavLst>
                                        <p:tav tm="0">
                                          <p:val>
                                            <p:fltVal val="360"/>
                                          </p:val>
                                        </p:tav>
                                        <p:tav tm="100000">
                                          <p:val>
                                            <p:fltVal val="0"/>
                                          </p:val>
                                        </p:tav>
                                      </p:tavLst>
                                    </p:anim>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856"/>
            <a:ext cx="8229600" cy="1143000"/>
          </a:xfrm>
        </p:spPr>
        <p:txBody>
          <a:bodyPr>
            <a:normAutofit/>
          </a:bodyPr>
          <a:lstStyle/>
          <a:p>
            <a:r>
              <a:rPr lang="it-IT" sz="2800" b="1" dirty="0" smtClean="0">
                <a:solidFill>
                  <a:srgbClr val="FF0000"/>
                </a:solidFill>
              </a:rPr>
              <a:t>IL TEATRO di ATENE</a:t>
            </a:r>
            <a:endParaRPr lang="it-IT" sz="2800" b="1" dirty="0">
              <a:solidFill>
                <a:srgbClr val="FF0000"/>
              </a:solidFill>
            </a:endParaRPr>
          </a:p>
        </p:txBody>
      </p:sp>
      <p:sp>
        <p:nvSpPr>
          <p:cNvPr id="4" name="Segnaposto contenuto 3"/>
          <p:cNvSpPr>
            <a:spLocks noGrp="1"/>
          </p:cNvSpPr>
          <p:nvPr>
            <p:ph sz="half" idx="2"/>
          </p:nvPr>
        </p:nvSpPr>
        <p:spPr>
          <a:xfrm>
            <a:off x="0" y="1484784"/>
            <a:ext cx="3419872" cy="5112568"/>
          </a:xfrm>
        </p:spPr>
        <p:txBody>
          <a:bodyPr>
            <a:normAutofit lnSpcReduction="10000"/>
          </a:bodyPr>
          <a:lstStyle/>
          <a:p>
            <a:pPr marL="0" indent="0" algn="just">
              <a:buNone/>
            </a:pPr>
            <a:r>
              <a:rPr lang="it-IT" dirty="0" smtClean="0"/>
              <a:t>Il teatro di Dioniso è situato presso l'acropoli di Atene ed è il più antico teatro di tutto il mondo classico. Fu utilizzato dai più importanti autori di teatro greci che mettevano in scena tragedie e commedie in occasione delle festività dedicate a Dioniso, dio del teatro. Venne costruito agli inizi del V° secolo a.C. vicino santuario di Dioniso.</a:t>
            </a:r>
            <a:endParaRPr lang="it-IT" dirty="0"/>
          </a:p>
        </p:txBody>
      </p:sp>
      <p:pic>
        <p:nvPicPr>
          <p:cNvPr id="7" name="Segnaposto contenuto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490062" y="1700808"/>
            <a:ext cx="5653225" cy="3528392"/>
          </a:xfrm>
        </p:spPr>
      </p:pic>
    </p:spTree>
    <p:extLst>
      <p:ext uri="{BB962C8B-B14F-4D97-AF65-F5344CB8AC3E}">
        <p14:creationId xmlns:p14="http://schemas.microsoft.com/office/powerpoint/2010/main" val="421783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179512" y="764704"/>
            <a:ext cx="2736304" cy="5346328"/>
          </a:xfrm>
        </p:spPr>
        <p:txBody>
          <a:bodyPr/>
          <a:lstStyle/>
          <a:p>
            <a:endParaRPr lang="it-IT" dirty="0" smtClean="0"/>
          </a:p>
          <a:p>
            <a:endParaRPr lang="it-IT" dirty="0"/>
          </a:p>
          <a:p>
            <a:pPr marL="0" indent="0">
              <a:buNone/>
            </a:pPr>
            <a:r>
              <a:rPr lang="it-IT" dirty="0" smtClean="0"/>
              <a:t>Affresco murale di una antica  dimora: un attore porge una maschera ad un patrizio –nobile (?)</a:t>
            </a:r>
            <a:endParaRPr lang="it-IT" dirty="0"/>
          </a:p>
        </p:txBody>
      </p:sp>
      <p:pic>
        <p:nvPicPr>
          <p:cNvPr id="5122" name="Picture 2" descr="C:\Users\tempo normale\Desktop\AGNESE COLLE\TEATRI ANTICHI\maschere tragedia e farsa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16538"/>
            <a:ext cx="4759971" cy="636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01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360"/>
                                          </p:val>
                                        </p:tav>
                                        <p:tav tm="100000">
                                          <p:val>
                                            <p:fltVal val="0"/>
                                          </p:val>
                                        </p:tav>
                                      </p:tavLst>
                                    </p:anim>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107504" y="908720"/>
            <a:ext cx="3312368" cy="5472608"/>
          </a:xfrm>
        </p:spPr>
        <p:txBody>
          <a:bodyPr>
            <a:normAutofit/>
          </a:bodyPr>
          <a:lstStyle/>
          <a:p>
            <a:pPr marL="0" indent="0" algn="just">
              <a:buNone/>
            </a:pPr>
            <a:r>
              <a:rPr lang="it-IT" dirty="0" smtClean="0"/>
              <a:t>Maschera del dio Dionisio  (il dio </a:t>
            </a:r>
            <a:r>
              <a:rPr lang="it-IT" dirty="0"/>
              <a:t>del teatro) </a:t>
            </a:r>
            <a:r>
              <a:rPr lang="it-IT" dirty="0" smtClean="0"/>
              <a:t>. A lui erano dedicate le </a:t>
            </a:r>
            <a:r>
              <a:rPr lang="it-IT" dirty="0"/>
              <a:t>Dionisie, </a:t>
            </a:r>
            <a:r>
              <a:rPr lang="it-IT" dirty="0" smtClean="0"/>
              <a:t> che erano </a:t>
            </a:r>
            <a:r>
              <a:rPr lang="it-IT" dirty="0"/>
              <a:t>le feste più importanti, celebrate all'inizio della primavera</a:t>
            </a:r>
            <a:r>
              <a:rPr lang="it-IT" dirty="0" smtClean="0"/>
              <a:t>,</a:t>
            </a:r>
          </a:p>
          <a:p>
            <a:pPr marL="0" indent="0" algn="just">
              <a:buNone/>
            </a:pPr>
            <a:endParaRPr lang="it-IT" dirty="0" smtClean="0"/>
          </a:p>
          <a:p>
            <a:pPr marL="0" indent="0" algn="just">
              <a:buNone/>
            </a:pPr>
            <a:r>
              <a:rPr lang="it-IT" dirty="0" smtClean="0"/>
              <a:t> </a:t>
            </a:r>
            <a:r>
              <a:rPr lang="it-IT" dirty="0"/>
              <a:t>in cui venivano messe in scena sia tragedie che commedie, e a cui potevano assistere i cittadini di tutte le città della Grecia </a:t>
            </a:r>
            <a:r>
              <a:rPr lang="it-IT" dirty="0" smtClean="0"/>
              <a:t>.</a:t>
            </a:r>
            <a:endParaRPr lang="it-IT" dirty="0"/>
          </a:p>
        </p:txBody>
      </p:sp>
      <p:pic>
        <p:nvPicPr>
          <p:cNvPr id="6146" name="Picture 2" descr="C:\Users\tempo normale\Desktop\AGNESE COLLE\TEATRI ANTICHI\maschere tragedia e farsa (4).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88640"/>
            <a:ext cx="4896544" cy="654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81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 calcmode="lin" valueType="num">
                                      <p:cBhvr>
                                        <p:cTn id="9" dur="500" fill="hold"/>
                                        <p:tgtEl>
                                          <p:spTgt spid="6146"/>
                                        </p:tgtEl>
                                        <p:attrNameLst>
                                          <p:attrName>style.rotation</p:attrName>
                                        </p:attrNameLst>
                                      </p:cBhvr>
                                      <p:tavLst>
                                        <p:tav tm="0">
                                          <p:val>
                                            <p:fltVal val="360"/>
                                          </p:val>
                                        </p:tav>
                                        <p:tav tm="100000">
                                          <p:val>
                                            <p:fltVal val="0"/>
                                          </p:val>
                                        </p:tav>
                                      </p:tavLst>
                                    </p:anim>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179512" y="404664"/>
            <a:ext cx="8686800" cy="5865515"/>
          </a:xfrm>
        </p:spPr>
        <p:txBody>
          <a:bodyPr>
            <a:normAutofit fontScale="92500" lnSpcReduction="20000"/>
          </a:bodyPr>
          <a:lstStyle/>
          <a:p>
            <a:endParaRPr lang="it-IT" dirty="0" smtClean="0"/>
          </a:p>
          <a:p>
            <a:r>
              <a:rPr lang="it-IT" dirty="0" smtClean="0"/>
              <a:t>Classi quinte   </a:t>
            </a:r>
            <a:r>
              <a:rPr lang="it-IT" sz="3000" dirty="0" smtClean="0"/>
              <a:t>A</a:t>
            </a:r>
            <a:r>
              <a:rPr lang="it-IT" dirty="0" smtClean="0"/>
              <a:t> &amp; </a:t>
            </a:r>
            <a:r>
              <a:rPr lang="it-IT" sz="3000" dirty="0" smtClean="0"/>
              <a:t>B</a:t>
            </a:r>
            <a:r>
              <a:rPr lang="it-IT" dirty="0" smtClean="0"/>
              <a:t>	tempo pieno</a:t>
            </a:r>
          </a:p>
          <a:p>
            <a:pPr marL="0" indent="0">
              <a:buNone/>
            </a:pPr>
            <a:endParaRPr lang="it-IT" dirty="0"/>
          </a:p>
          <a:p>
            <a:r>
              <a:rPr lang="it-IT" dirty="0" smtClean="0"/>
              <a:t>Anno scolastico  2013/2014</a:t>
            </a:r>
            <a:endParaRPr lang="it-IT" dirty="0"/>
          </a:p>
          <a:p>
            <a:pPr marL="0" indent="0">
              <a:buNone/>
            </a:pPr>
            <a:endParaRPr lang="it-IT" dirty="0" smtClean="0"/>
          </a:p>
          <a:p>
            <a:r>
              <a:rPr lang="it-IT" dirty="0" smtClean="0"/>
              <a:t>Scuola primaria di Latisana</a:t>
            </a:r>
          </a:p>
          <a:p>
            <a:endParaRPr lang="it-IT" dirty="0"/>
          </a:p>
          <a:p>
            <a:endParaRPr lang="it-IT" dirty="0" smtClean="0"/>
          </a:p>
          <a:p>
            <a:pPr marL="0" indent="0">
              <a:buNone/>
            </a:pPr>
            <a:endParaRPr lang="it-IT" dirty="0" smtClean="0"/>
          </a:p>
          <a:p>
            <a:endParaRPr lang="it-IT" dirty="0" smtClean="0"/>
          </a:p>
          <a:p>
            <a:endParaRPr lang="it-IT" dirty="0"/>
          </a:p>
          <a:p>
            <a:endParaRPr lang="it-IT" dirty="0"/>
          </a:p>
          <a:p>
            <a:r>
              <a:rPr lang="it-IT" sz="2000" i="1" dirty="0" smtClean="0"/>
              <a:t>Foto e testi :  insegnante Agnese Colle</a:t>
            </a:r>
          </a:p>
          <a:p>
            <a:r>
              <a:rPr lang="it-IT" sz="2000" i="1" dirty="0" smtClean="0"/>
              <a:t>Ottimizzazione </a:t>
            </a:r>
            <a:r>
              <a:rPr lang="it-IT" sz="2000" i="1" dirty="0" err="1" smtClean="0"/>
              <a:t>Power</a:t>
            </a:r>
            <a:r>
              <a:rPr lang="it-IT" sz="2000" i="1" dirty="0" smtClean="0"/>
              <a:t> Point :  insegnante Agnese Colle</a:t>
            </a:r>
          </a:p>
          <a:p>
            <a:endParaRPr lang="it-IT" dirty="0"/>
          </a:p>
          <a:p>
            <a:pPr marL="0" indent="0">
              <a:buNone/>
            </a:pPr>
            <a:r>
              <a:rPr lang="it-IT" i="1" dirty="0"/>
              <a:t> </a:t>
            </a:r>
          </a:p>
        </p:txBody>
      </p:sp>
    </p:spTree>
    <p:extLst>
      <p:ext uri="{BB962C8B-B14F-4D97-AF65-F5344CB8AC3E}">
        <p14:creationId xmlns:p14="http://schemas.microsoft.com/office/powerpoint/2010/main" val="10856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2" end="12"/>
                                            </p:txEl>
                                          </p:spTgt>
                                        </p:tgtEl>
                                        <p:attrNameLst>
                                          <p:attrName>style.visibility</p:attrName>
                                        </p:attrNameLst>
                                      </p:cBhvr>
                                      <p:to>
                                        <p:strVal val="visible"/>
                                      </p:to>
                                    </p:set>
                                    <p:animEffect transition="in" filter="fade">
                                      <p:cBhvr>
                                        <p:cTn id="24" dur="1000"/>
                                        <p:tgtEl>
                                          <p:spTgt spid="4">
                                            <p:txEl>
                                              <p:pRg st="12" end="12"/>
                                            </p:txEl>
                                          </p:spTgt>
                                        </p:tgtEl>
                                      </p:cBhvr>
                                    </p:animEffect>
                                    <p:anim calcmode="lin" valueType="num">
                                      <p:cBhvr>
                                        <p:cTn id="25"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animEffect transition="in" filter="fade">
                                      <p:cBhvr>
                                        <p:cTn id="29" dur="1000"/>
                                        <p:tgtEl>
                                          <p:spTgt spid="4">
                                            <p:txEl>
                                              <p:pRg st="13" end="13"/>
                                            </p:txEl>
                                          </p:spTgt>
                                        </p:tgtEl>
                                      </p:cBhvr>
                                    </p:animEffect>
                                    <p:anim calcmode="lin" valueType="num">
                                      <p:cBhvr>
                                        <p:cTn id="3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800" b="1" dirty="0" smtClean="0">
                <a:solidFill>
                  <a:srgbClr val="FF0000"/>
                </a:solidFill>
              </a:rPr>
              <a:t>Grecia: teatro di Epidauro</a:t>
            </a:r>
            <a:endParaRPr lang="it-IT" sz="2800" b="1" dirty="0">
              <a:solidFill>
                <a:srgbClr val="FF0000"/>
              </a:solidFill>
            </a:endParaRPr>
          </a:p>
        </p:txBody>
      </p:sp>
      <p:sp>
        <p:nvSpPr>
          <p:cNvPr id="4" name="Segnaposto contenuto 3"/>
          <p:cNvSpPr>
            <a:spLocks noGrp="1"/>
          </p:cNvSpPr>
          <p:nvPr>
            <p:ph sz="half" idx="2"/>
          </p:nvPr>
        </p:nvSpPr>
        <p:spPr>
          <a:xfrm>
            <a:off x="179512" y="1628800"/>
            <a:ext cx="3096344" cy="4569371"/>
          </a:xfrm>
        </p:spPr>
        <p:txBody>
          <a:bodyPr/>
          <a:lstStyle/>
          <a:p>
            <a:r>
              <a:rPr lang="it-IT" dirty="0" smtClean="0"/>
              <a:t>Il teatro di Epidauro (nel Peloponneso, Grecia) è uno dei più grandi esempi di architettura greca rimasti fino ai giorni nostri. Si trova nella parte bassa del Peloponneso nella regione dell’</a:t>
            </a:r>
            <a:r>
              <a:rPr lang="it-IT" dirty="0" err="1" smtClean="0"/>
              <a:t>Argolide</a:t>
            </a:r>
            <a:r>
              <a:rPr lang="it-IT" dirty="0" smtClean="0"/>
              <a:t> a circa 130 Km da Atene. </a:t>
            </a:r>
            <a:endParaRPr lang="it-IT" dirty="0"/>
          </a:p>
        </p:txBody>
      </p:sp>
      <p:pic>
        <p:nvPicPr>
          <p:cNvPr id="9" name="Segnaposto contenuto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635896" y="1896042"/>
            <a:ext cx="5256584" cy="3911149"/>
          </a:xfrm>
        </p:spPr>
      </p:pic>
    </p:spTree>
    <p:extLst>
      <p:ext uri="{BB962C8B-B14F-4D97-AF65-F5344CB8AC3E}">
        <p14:creationId xmlns:p14="http://schemas.microsoft.com/office/powerpoint/2010/main" val="258107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normAutofit/>
          </a:bodyPr>
          <a:lstStyle/>
          <a:p>
            <a:r>
              <a:rPr lang="it-IT" sz="2800" b="1" dirty="0" smtClean="0">
                <a:solidFill>
                  <a:srgbClr val="FF0000"/>
                </a:solidFill>
              </a:rPr>
              <a:t>Grecia: teatro di Epidauro</a:t>
            </a:r>
            <a:endParaRPr lang="it-IT" sz="2800" b="1" dirty="0">
              <a:solidFill>
                <a:srgbClr val="FF0000"/>
              </a:solidFill>
            </a:endParaRPr>
          </a:p>
        </p:txBody>
      </p:sp>
      <p:sp>
        <p:nvSpPr>
          <p:cNvPr id="4" name="Segnaposto contenuto 3"/>
          <p:cNvSpPr>
            <a:spLocks noGrp="1"/>
          </p:cNvSpPr>
          <p:nvPr>
            <p:ph sz="half" idx="2"/>
          </p:nvPr>
        </p:nvSpPr>
        <p:spPr>
          <a:xfrm>
            <a:off x="107504" y="2204864"/>
            <a:ext cx="2602632" cy="3951288"/>
          </a:xfrm>
        </p:spPr>
        <p:txBody>
          <a:bodyPr>
            <a:normAutofit fontScale="92500"/>
          </a:bodyPr>
          <a:lstStyle/>
          <a:p>
            <a:pPr marL="0" indent="0" algn="just">
              <a:buNone/>
            </a:pPr>
            <a:r>
              <a:rPr lang="it-IT" dirty="0" smtClean="0"/>
              <a:t>Il teatro è incastonato in una collina, ha una capienza di circa 15.000 posti e la sua orchestra di forma circolare è di circa 20 metri di diametro.</a:t>
            </a:r>
          </a:p>
          <a:p>
            <a:pPr marL="0" indent="0" algn="just">
              <a:buNone/>
            </a:pPr>
            <a:r>
              <a:rPr lang="it-IT" dirty="0" smtClean="0"/>
              <a:t> </a:t>
            </a:r>
            <a:r>
              <a:rPr lang="it-IT" dirty="0"/>
              <a:t>E</a:t>
            </a:r>
            <a:r>
              <a:rPr lang="it-IT" dirty="0" smtClean="0"/>
              <a:t>sempio unico al mondo per la sua acustica, perfetta. </a:t>
            </a:r>
            <a:endParaRPr lang="it-IT" dirty="0"/>
          </a:p>
        </p:txBody>
      </p:sp>
      <p:pic>
        <p:nvPicPr>
          <p:cNvPr id="9" name="Segnaposto contenuto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275856" y="1916832"/>
            <a:ext cx="5600988" cy="4200740"/>
          </a:xfrm>
        </p:spPr>
      </p:pic>
    </p:spTree>
    <p:extLst>
      <p:ext uri="{BB962C8B-B14F-4D97-AF65-F5344CB8AC3E}">
        <p14:creationId xmlns:p14="http://schemas.microsoft.com/office/powerpoint/2010/main" val="68753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800" b="1" dirty="0" smtClean="0">
                <a:solidFill>
                  <a:srgbClr val="FF0000"/>
                </a:solidFill>
              </a:rPr>
              <a:t>Grecia: teatro di Epidauro</a:t>
            </a:r>
            <a:endParaRPr lang="it-IT" sz="2800" b="1" dirty="0">
              <a:solidFill>
                <a:srgbClr val="FF0000"/>
              </a:solidFill>
            </a:endParaRPr>
          </a:p>
        </p:txBody>
      </p:sp>
      <p:sp>
        <p:nvSpPr>
          <p:cNvPr id="4" name="Segnaposto contenuto 3"/>
          <p:cNvSpPr>
            <a:spLocks noGrp="1"/>
          </p:cNvSpPr>
          <p:nvPr>
            <p:ph sz="half" idx="2"/>
          </p:nvPr>
        </p:nvSpPr>
        <p:spPr>
          <a:xfrm>
            <a:off x="107504" y="1556792"/>
            <a:ext cx="3024336" cy="5112568"/>
          </a:xfrm>
        </p:spPr>
        <p:txBody>
          <a:bodyPr>
            <a:normAutofit lnSpcReduction="10000"/>
          </a:bodyPr>
          <a:lstStyle/>
          <a:p>
            <a:pPr marL="0" indent="0" algn="just">
              <a:buNone/>
            </a:pPr>
            <a:r>
              <a:rPr lang="it-IT" dirty="0" smtClean="0"/>
              <a:t>Il teatro di Epidauro è stato costruito nel IV° secolo a.C. su progetto dell’architetto </a:t>
            </a:r>
            <a:r>
              <a:rPr lang="it-IT" dirty="0" err="1" smtClean="0"/>
              <a:t>Policleto</a:t>
            </a:r>
            <a:r>
              <a:rPr lang="it-IT" dirty="0" smtClean="0"/>
              <a:t> il Giovane ed originariamente era composto da 34 file di sedili, ma in un periodo successivo i Romani hanno ampliato i posti a sedere creando altre 21 file nella parte più alta del teatro, per un totale di 55 file.</a:t>
            </a:r>
            <a:endParaRPr lang="it-IT" dirty="0"/>
          </a:p>
        </p:txBody>
      </p:sp>
      <p:pic>
        <p:nvPicPr>
          <p:cNvPr id="7" name="Segnaposto contenuto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347864" y="1844824"/>
            <a:ext cx="5616624" cy="3960688"/>
          </a:xfrm>
        </p:spPr>
      </p:pic>
    </p:spTree>
    <p:extLst>
      <p:ext uri="{BB962C8B-B14F-4D97-AF65-F5344CB8AC3E}">
        <p14:creationId xmlns:p14="http://schemas.microsoft.com/office/powerpoint/2010/main" val="13475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800" b="1" dirty="0" smtClean="0">
                <a:solidFill>
                  <a:srgbClr val="FF0000"/>
                </a:solidFill>
              </a:rPr>
              <a:t>Nella Magna Grecia </a:t>
            </a:r>
            <a:endParaRPr lang="it-IT" sz="2800" b="1" dirty="0">
              <a:solidFill>
                <a:srgbClr val="FF0000"/>
              </a:solidFill>
            </a:endParaRPr>
          </a:p>
        </p:txBody>
      </p:sp>
      <p:sp>
        <p:nvSpPr>
          <p:cNvPr id="4" name="Segnaposto contenuto 3"/>
          <p:cNvSpPr>
            <a:spLocks noGrp="1"/>
          </p:cNvSpPr>
          <p:nvPr>
            <p:ph sz="half" idx="2"/>
          </p:nvPr>
        </p:nvSpPr>
        <p:spPr>
          <a:xfrm>
            <a:off x="179512" y="1700808"/>
            <a:ext cx="3240360" cy="4680520"/>
          </a:xfrm>
        </p:spPr>
        <p:txBody>
          <a:bodyPr>
            <a:normAutofit/>
          </a:bodyPr>
          <a:lstStyle/>
          <a:p>
            <a:pPr marL="0" indent="0" algn="just">
              <a:buNone/>
            </a:pPr>
            <a:r>
              <a:rPr lang="it-IT" b="1" dirty="0" smtClean="0"/>
              <a:t> </a:t>
            </a:r>
            <a:r>
              <a:rPr lang="it-IT" b="1" dirty="0"/>
              <a:t>MAGNA GRECIA  </a:t>
            </a:r>
            <a:r>
              <a:rPr lang="it-IT" dirty="0"/>
              <a:t>è il nome dell'area geografica dell’Italia meridionale </a:t>
            </a:r>
            <a:r>
              <a:rPr lang="it-IT" dirty="0" smtClean="0"/>
              <a:t>che </a:t>
            </a:r>
            <a:r>
              <a:rPr lang="it-IT" dirty="0"/>
              <a:t>fu anticamente colonizzata dai Greci a partire dall'VIII secolo a.C. </a:t>
            </a:r>
            <a:endParaRPr lang="it-IT" dirty="0" smtClean="0"/>
          </a:p>
          <a:p>
            <a:pPr marL="0" indent="0" algn="just">
              <a:buNone/>
            </a:pPr>
            <a:r>
              <a:rPr lang="it-IT" dirty="0" smtClean="0"/>
              <a:t>Il </a:t>
            </a:r>
            <a:r>
              <a:rPr lang="it-IT" dirty="0"/>
              <a:t>territorio della Magna Grecia </a:t>
            </a:r>
            <a:r>
              <a:rPr lang="it-IT" dirty="0" smtClean="0"/>
              <a:t>comprende </a:t>
            </a:r>
            <a:r>
              <a:rPr lang="it-IT" dirty="0"/>
              <a:t>le regioni dell'Italia meridionale, ricche di terra fertile.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305" y="2272887"/>
            <a:ext cx="5056896" cy="365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50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circle(in)">
                                      <p:cBhvr>
                                        <p:cTn id="2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2800" b="1" dirty="0" smtClean="0">
                <a:solidFill>
                  <a:srgbClr val="FF0000"/>
                </a:solidFill>
              </a:rPr>
              <a:t>Puglia : Egnazia </a:t>
            </a:r>
            <a:endParaRPr lang="it-IT" sz="2800" b="1" dirty="0">
              <a:solidFill>
                <a:srgbClr val="FF0000"/>
              </a:solidFill>
            </a:endParaRPr>
          </a:p>
        </p:txBody>
      </p:sp>
      <p:sp>
        <p:nvSpPr>
          <p:cNvPr id="4" name="Segnaposto contenuto 3"/>
          <p:cNvSpPr>
            <a:spLocks noGrp="1"/>
          </p:cNvSpPr>
          <p:nvPr>
            <p:ph sz="half" idx="2"/>
          </p:nvPr>
        </p:nvSpPr>
        <p:spPr>
          <a:xfrm>
            <a:off x="7252" y="2099700"/>
            <a:ext cx="3178696" cy="3951288"/>
          </a:xfrm>
        </p:spPr>
        <p:txBody>
          <a:bodyPr>
            <a:normAutofit/>
          </a:bodyPr>
          <a:lstStyle/>
          <a:p>
            <a:pPr marL="0" indent="0">
              <a:buNone/>
            </a:pPr>
            <a:r>
              <a:rPr lang="it-IT" dirty="0"/>
              <a:t>Il primo insediamento, costituito da un villaggio di capanne, sorse nel </a:t>
            </a:r>
            <a:r>
              <a:rPr lang="it-IT" dirty="0" smtClean="0"/>
              <a:t>XV° </a:t>
            </a:r>
            <a:r>
              <a:rPr lang="it-IT" dirty="0"/>
              <a:t>secolo a.C. (età del bronzo) e il sito fu sicuramente frequentato nel </a:t>
            </a:r>
            <a:r>
              <a:rPr lang="it-IT" dirty="0" smtClean="0"/>
              <a:t>XIII° </a:t>
            </a:r>
            <a:r>
              <a:rPr lang="it-IT" dirty="0"/>
              <a:t>secolo a.C., in epoca </a:t>
            </a:r>
            <a:r>
              <a:rPr lang="it-IT" dirty="0" err="1" smtClean="0"/>
              <a:t>postmicenea</a:t>
            </a:r>
            <a:r>
              <a:rPr lang="it-IT" dirty="0" smtClean="0"/>
              <a:t>.</a:t>
            </a:r>
            <a:endParaRPr lang="it-IT" dirty="0"/>
          </a:p>
        </p:txBody>
      </p:sp>
      <p:pic>
        <p:nvPicPr>
          <p:cNvPr id="2050" name="Picture 2" descr="G:\TRANI-GALLIPOLI-EGNAZIA 2013\EGNAZIA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2060848"/>
            <a:ext cx="549661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9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266"/>
            <a:ext cx="8229600" cy="1143000"/>
          </a:xfrm>
        </p:spPr>
        <p:txBody>
          <a:bodyPr>
            <a:normAutofit/>
          </a:bodyPr>
          <a:lstStyle/>
          <a:p>
            <a:r>
              <a:rPr lang="it-IT" sz="2800" b="1" dirty="0">
                <a:solidFill>
                  <a:srgbClr val="FF0000"/>
                </a:solidFill>
              </a:rPr>
              <a:t>Puglia : Egnazia </a:t>
            </a:r>
          </a:p>
        </p:txBody>
      </p:sp>
      <p:sp>
        <p:nvSpPr>
          <p:cNvPr id="4" name="Segnaposto contenuto 3"/>
          <p:cNvSpPr>
            <a:spLocks noGrp="1"/>
          </p:cNvSpPr>
          <p:nvPr>
            <p:ph sz="half" idx="2"/>
          </p:nvPr>
        </p:nvSpPr>
        <p:spPr>
          <a:xfrm>
            <a:off x="107504" y="1772816"/>
            <a:ext cx="2952328" cy="4896544"/>
          </a:xfrm>
        </p:spPr>
        <p:txBody>
          <a:bodyPr>
            <a:normAutofit lnSpcReduction="10000"/>
          </a:bodyPr>
          <a:lstStyle/>
          <a:p>
            <a:pPr marL="0" indent="0">
              <a:buNone/>
            </a:pPr>
            <a:r>
              <a:rPr lang="it-IT" dirty="0"/>
              <a:t>Sono i corredi funerari </a:t>
            </a:r>
            <a:r>
              <a:rPr lang="it-IT" dirty="0" smtClean="0"/>
              <a:t>che </a:t>
            </a:r>
            <a:r>
              <a:rPr lang="it-IT" dirty="0"/>
              <a:t>permettono di associare Egnazia come insediamento messapico </a:t>
            </a:r>
            <a:r>
              <a:rPr lang="it-IT" b="1" dirty="0"/>
              <a:t>permeato dagli influssi greci , come l’edificazione del teatro del quale restano solo vestigia (tracce</a:t>
            </a:r>
            <a:r>
              <a:rPr lang="it-IT" b="1" dirty="0" smtClean="0"/>
              <a:t>). La  </a:t>
            </a:r>
            <a:r>
              <a:rPr lang="it-IT" b="1" dirty="0"/>
              <a:t>f</a:t>
            </a:r>
            <a:r>
              <a:rPr lang="it-IT" b="1" dirty="0" smtClean="0"/>
              <a:t>orma a U, i passaggi-ingressi,  la posizione delle gradinate e dell’orchestra.</a:t>
            </a:r>
            <a:endParaRPr lang="it-IT" b="1" dirty="0"/>
          </a:p>
        </p:txBody>
      </p:sp>
      <p:sp>
        <p:nvSpPr>
          <p:cNvPr id="6" name="Segnaposto contenuto 5"/>
          <p:cNvSpPr>
            <a:spLocks noGrp="1"/>
          </p:cNvSpPr>
          <p:nvPr>
            <p:ph sz="quarter" idx="4"/>
          </p:nvPr>
        </p:nvSpPr>
        <p:spPr/>
        <p:txBody>
          <a:bodyPr/>
          <a:lstStyle/>
          <a:p>
            <a:endParaRPr lang="it-IT" dirty="0"/>
          </a:p>
        </p:txBody>
      </p:sp>
      <p:pic>
        <p:nvPicPr>
          <p:cNvPr id="3074" name="Picture 2" descr="C:\Users\tempo normale\Desktop\AGNESE COLLE\TEATRI ANTICHI\EGNAZIA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988840"/>
            <a:ext cx="5664629"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1395</Words>
  <Application>Microsoft Office PowerPoint</Application>
  <PresentationFormat>Presentazione su schermo (4:3)</PresentationFormat>
  <Paragraphs>108</Paragraphs>
  <Slides>32</Slides>
  <Notes>0</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Tema di Office</vt:lpstr>
      <vt:lpstr>I greci: storia di una civiltà attraverso i suoi teatri </vt:lpstr>
      <vt:lpstr>Atene: il teatro</vt:lpstr>
      <vt:lpstr>IL TEATRO di ATENE</vt:lpstr>
      <vt:lpstr>Grecia: teatro di Epidauro</vt:lpstr>
      <vt:lpstr>Grecia: teatro di Epidauro</vt:lpstr>
      <vt:lpstr>Grecia: teatro di Epidauro</vt:lpstr>
      <vt:lpstr>Nella Magna Grecia </vt:lpstr>
      <vt:lpstr>Puglia : Egnazia </vt:lpstr>
      <vt:lpstr>Puglia : Egnazia </vt:lpstr>
      <vt:lpstr>Puglia : Egnazia </vt:lpstr>
      <vt:lpstr>Sicilia: Eraclea Minoa </vt:lpstr>
      <vt:lpstr>Sicilia: Eraclea Minoa </vt:lpstr>
      <vt:lpstr>Sicilia: Eraclea Minoa </vt:lpstr>
      <vt:lpstr> Sicilia: Palazzolo Acreide</vt:lpstr>
      <vt:lpstr>Sicilia: Palazzolo Acreide</vt:lpstr>
      <vt:lpstr>Sicilia: Segesta</vt:lpstr>
      <vt:lpstr>Sicilia: Segesta</vt:lpstr>
      <vt:lpstr>Sicilia: Segesta</vt:lpstr>
      <vt:lpstr>Sicilia: Siracusa</vt:lpstr>
      <vt:lpstr>Sicilia: Siracusa</vt:lpstr>
      <vt:lpstr>Sicilia: Siracusa</vt:lpstr>
      <vt:lpstr>Sicilia: Siracusa</vt:lpstr>
      <vt:lpstr>Campania: Cuma</vt:lpstr>
      <vt:lpstr>Campania: Cuma</vt:lpstr>
      <vt:lpstr>Campania: Cuma</vt:lpstr>
      <vt:lpstr>Le maschere della Grecia.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greci: storia di una civiltà attraverso i suoi teatri</dc:title>
  <dc:creator>tempo normale</dc:creator>
  <cp:lastModifiedBy>tempo normale</cp:lastModifiedBy>
  <cp:revision>67</cp:revision>
  <dcterms:created xsi:type="dcterms:W3CDTF">2014-01-15T08:20:16Z</dcterms:created>
  <dcterms:modified xsi:type="dcterms:W3CDTF">2014-09-20T07:06:42Z</dcterms:modified>
</cp:coreProperties>
</file>